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8"/>
  </p:notesMasterIdLst>
  <p:sldIdLst>
    <p:sldId id="257" r:id="rId3"/>
    <p:sldId id="467" r:id="rId4"/>
    <p:sldId id="468" r:id="rId5"/>
    <p:sldId id="2471" r:id="rId6"/>
    <p:sldId id="2527" r:id="rId7"/>
    <p:sldId id="2145708285" r:id="rId8"/>
    <p:sldId id="2531" r:id="rId9"/>
    <p:sldId id="2344" r:id="rId10"/>
    <p:sldId id="2145708252" r:id="rId11"/>
    <p:sldId id="2481" r:id="rId12"/>
    <p:sldId id="2145708292" r:id="rId13"/>
    <p:sldId id="2475" r:id="rId14"/>
    <p:sldId id="2521" r:id="rId15"/>
    <p:sldId id="2329" r:id="rId16"/>
    <p:sldId id="2441" r:id="rId17"/>
    <p:sldId id="2476" r:id="rId18"/>
    <p:sldId id="2456" r:id="rId19"/>
    <p:sldId id="2145708297" r:id="rId20"/>
    <p:sldId id="2145708307" r:id="rId21"/>
    <p:sldId id="2145708295" r:id="rId22"/>
    <p:sldId id="2333" r:id="rId23"/>
    <p:sldId id="2524" r:id="rId24"/>
    <p:sldId id="2522" r:id="rId25"/>
    <p:sldId id="308" r:id="rId26"/>
    <p:sldId id="2145708305" r:id="rId27"/>
    <p:sldId id="2145708303" r:id="rId28"/>
    <p:sldId id="2489" r:id="rId29"/>
    <p:sldId id="2482" r:id="rId30"/>
    <p:sldId id="2495" r:id="rId31"/>
    <p:sldId id="2334" r:id="rId32"/>
    <p:sldId id="2145708301" r:id="rId33"/>
    <p:sldId id="2523" r:id="rId34"/>
    <p:sldId id="460" r:id="rId35"/>
    <p:sldId id="2145708300" r:id="rId36"/>
    <p:sldId id="76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8" autoAdjust="0"/>
    <p:restoredTop sz="84510" autoAdjust="0"/>
  </p:normalViewPr>
  <p:slideViewPr>
    <p:cSldViewPr snapToGrid="0">
      <p:cViewPr varScale="1">
        <p:scale>
          <a:sx n="130" d="100"/>
          <a:sy n="130" d="100"/>
        </p:scale>
        <p:origin x="904" y="176"/>
      </p:cViewPr>
      <p:guideLst/>
    </p:cSldViewPr>
  </p:slideViewPr>
  <p:notesTextViewPr>
    <p:cViewPr>
      <p:scale>
        <a:sx n="3" d="2"/>
        <a:sy n="3" d="2"/>
      </p:scale>
      <p:origin x="0" y="0"/>
    </p:cViewPr>
  </p:notesTextViewPr>
  <p:sorterViewPr>
    <p:cViewPr>
      <p:scale>
        <a:sx n="100" d="100"/>
        <a:sy n="100" d="100"/>
      </p:scale>
      <p:origin x="0" y="-11096"/>
    </p:cViewPr>
  </p:sorterViewPr>
  <p:notesViewPr>
    <p:cSldViewPr snapToGrid="0">
      <p:cViewPr>
        <p:scale>
          <a:sx n="47" d="100"/>
          <a:sy n="47" d="100"/>
        </p:scale>
        <p:origin x="2812" y="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5B2DC0-235E-43B9-BD80-BD48C209AE98}" type="doc">
      <dgm:prSet loTypeId="urn:microsoft.com/office/officeart/2005/8/layout/hProcess9" loCatId="process" qsTypeId="urn:microsoft.com/office/officeart/2005/8/quickstyle/simple1" qsCatId="simple" csTypeId="urn:microsoft.com/office/officeart/2005/8/colors/accent1_2" csCatId="accent1" phldr="1"/>
      <dgm:spPr/>
    </dgm:pt>
    <dgm:pt modelId="{E2B61D67-6925-4BB6-8C61-FF7FBCB2FED7}">
      <dgm:prSet phldrT="[Text]"/>
      <dgm:spPr>
        <a:solidFill>
          <a:srgbClr val="FFC000"/>
        </a:solidFill>
      </dgm:spPr>
      <dgm:t>
        <a:bodyPr/>
        <a:lstStyle/>
        <a:p>
          <a:r>
            <a:rPr lang="en-GB" dirty="0">
              <a:solidFill>
                <a:schemeClr val="tx1"/>
              </a:solidFill>
            </a:rPr>
            <a:t>Physical abuse</a:t>
          </a:r>
        </a:p>
      </dgm:t>
    </dgm:pt>
    <dgm:pt modelId="{45C24A4E-62B5-49BD-8DC0-19CE0EA0E645}" type="parTrans" cxnId="{936C2559-64EE-44DC-8FBA-FEF0E398FC3E}">
      <dgm:prSet/>
      <dgm:spPr/>
      <dgm:t>
        <a:bodyPr/>
        <a:lstStyle/>
        <a:p>
          <a:endParaRPr lang="en-GB"/>
        </a:p>
      </dgm:t>
    </dgm:pt>
    <dgm:pt modelId="{0ED6F5A1-CE43-404B-BF35-E60B927A8601}" type="sibTrans" cxnId="{936C2559-64EE-44DC-8FBA-FEF0E398FC3E}">
      <dgm:prSet/>
      <dgm:spPr/>
      <dgm:t>
        <a:bodyPr/>
        <a:lstStyle/>
        <a:p>
          <a:endParaRPr lang="en-GB"/>
        </a:p>
      </dgm:t>
    </dgm:pt>
    <dgm:pt modelId="{12008497-B83B-4734-A709-5AEA637ED015}">
      <dgm:prSet phldrT="[Text]"/>
      <dgm:spPr>
        <a:solidFill>
          <a:srgbClr val="92D050"/>
        </a:solidFill>
      </dgm:spPr>
      <dgm:t>
        <a:bodyPr/>
        <a:lstStyle/>
        <a:p>
          <a:r>
            <a:rPr lang="en-GB" dirty="0">
              <a:solidFill>
                <a:schemeClr val="tx1"/>
              </a:solidFill>
            </a:rPr>
            <a:t>Neglect</a:t>
          </a:r>
        </a:p>
      </dgm:t>
    </dgm:pt>
    <dgm:pt modelId="{0C71113F-1867-415F-8276-6D1A75C7AA7F}" type="parTrans" cxnId="{B56B43EC-84B5-4787-AE0F-D369BA7C10DE}">
      <dgm:prSet/>
      <dgm:spPr/>
      <dgm:t>
        <a:bodyPr/>
        <a:lstStyle/>
        <a:p>
          <a:endParaRPr lang="en-GB"/>
        </a:p>
      </dgm:t>
    </dgm:pt>
    <dgm:pt modelId="{8B108E2F-0DCC-4058-84AA-0E23B9F45002}" type="sibTrans" cxnId="{B56B43EC-84B5-4787-AE0F-D369BA7C10DE}">
      <dgm:prSet/>
      <dgm:spPr/>
      <dgm:t>
        <a:bodyPr/>
        <a:lstStyle/>
        <a:p>
          <a:endParaRPr lang="en-GB"/>
        </a:p>
      </dgm:t>
    </dgm:pt>
    <dgm:pt modelId="{D24A625E-9EC2-4460-8455-6931F2F5B760}">
      <dgm:prSet phldrT="[Text]"/>
      <dgm:spPr>
        <a:solidFill>
          <a:schemeClr val="accent6">
            <a:lumMod val="40000"/>
            <a:lumOff val="60000"/>
          </a:schemeClr>
        </a:solidFill>
      </dgm:spPr>
      <dgm:t>
        <a:bodyPr/>
        <a:lstStyle/>
        <a:p>
          <a:r>
            <a:rPr lang="en-GB" dirty="0">
              <a:solidFill>
                <a:schemeClr val="tx1"/>
              </a:solidFill>
            </a:rPr>
            <a:t>Emotional abuse</a:t>
          </a:r>
        </a:p>
      </dgm:t>
    </dgm:pt>
    <dgm:pt modelId="{2B3CAA00-DB4C-49E9-B1AF-E8D1FEEC63AC}" type="parTrans" cxnId="{CDF301B2-47B1-4B3D-A2BA-94A53D3AAAB6}">
      <dgm:prSet/>
      <dgm:spPr/>
      <dgm:t>
        <a:bodyPr/>
        <a:lstStyle/>
        <a:p>
          <a:endParaRPr lang="en-GB"/>
        </a:p>
      </dgm:t>
    </dgm:pt>
    <dgm:pt modelId="{A57E7578-4308-45AA-8B84-502C7726AF1D}" type="sibTrans" cxnId="{CDF301B2-47B1-4B3D-A2BA-94A53D3AAAB6}">
      <dgm:prSet/>
      <dgm:spPr/>
      <dgm:t>
        <a:bodyPr/>
        <a:lstStyle/>
        <a:p>
          <a:endParaRPr lang="en-GB"/>
        </a:p>
      </dgm:t>
    </dgm:pt>
    <dgm:pt modelId="{53DF27E1-D3EB-40A4-BBB4-77312CC60164}">
      <dgm:prSet/>
      <dgm:spPr>
        <a:solidFill>
          <a:srgbClr val="FFFF00"/>
        </a:solidFill>
      </dgm:spPr>
      <dgm:t>
        <a:bodyPr/>
        <a:lstStyle/>
        <a:p>
          <a:r>
            <a:rPr lang="en-GB" dirty="0">
              <a:solidFill>
                <a:schemeClr val="tx1"/>
              </a:solidFill>
            </a:rPr>
            <a:t>Sexual abuse</a:t>
          </a:r>
        </a:p>
      </dgm:t>
    </dgm:pt>
    <dgm:pt modelId="{8BCCD768-39B1-40E3-B207-F2126B1DD7C4}" type="parTrans" cxnId="{06CFF068-6A4A-4753-A044-8ED9B893A9A1}">
      <dgm:prSet/>
      <dgm:spPr/>
      <dgm:t>
        <a:bodyPr/>
        <a:lstStyle/>
        <a:p>
          <a:endParaRPr lang="en-GB"/>
        </a:p>
      </dgm:t>
    </dgm:pt>
    <dgm:pt modelId="{AC554DE6-FA1C-4446-9EDC-03FF56ADDAA2}" type="sibTrans" cxnId="{06CFF068-6A4A-4753-A044-8ED9B893A9A1}">
      <dgm:prSet/>
      <dgm:spPr/>
      <dgm:t>
        <a:bodyPr/>
        <a:lstStyle/>
        <a:p>
          <a:endParaRPr lang="en-GB"/>
        </a:p>
      </dgm:t>
    </dgm:pt>
    <dgm:pt modelId="{8F116B94-84A1-42EE-9408-9E8540981089}" type="pres">
      <dgm:prSet presAssocID="{B45B2DC0-235E-43B9-BD80-BD48C209AE98}" presName="CompostProcess" presStyleCnt="0">
        <dgm:presLayoutVars>
          <dgm:dir/>
          <dgm:resizeHandles val="exact"/>
        </dgm:presLayoutVars>
      </dgm:prSet>
      <dgm:spPr/>
    </dgm:pt>
    <dgm:pt modelId="{8930B244-900D-43D7-8247-AD8D9AB4049B}" type="pres">
      <dgm:prSet presAssocID="{B45B2DC0-235E-43B9-BD80-BD48C209AE98}" presName="arrow" presStyleLbl="bgShp" presStyleIdx="0" presStyleCnt="1"/>
      <dgm:spPr>
        <a:solidFill>
          <a:schemeClr val="bg1">
            <a:lumMod val="85000"/>
          </a:schemeClr>
        </a:solidFill>
      </dgm:spPr>
    </dgm:pt>
    <dgm:pt modelId="{B2917C7F-DF9F-4649-8341-DC10CD6C94A0}" type="pres">
      <dgm:prSet presAssocID="{B45B2DC0-235E-43B9-BD80-BD48C209AE98}" presName="linearProcess" presStyleCnt="0"/>
      <dgm:spPr/>
    </dgm:pt>
    <dgm:pt modelId="{1BBAEBEA-9365-4C77-8C3C-E4DF71786B7E}" type="pres">
      <dgm:prSet presAssocID="{E2B61D67-6925-4BB6-8C61-FF7FBCB2FED7}" presName="textNode" presStyleLbl="node1" presStyleIdx="0" presStyleCnt="4">
        <dgm:presLayoutVars>
          <dgm:bulletEnabled val="1"/>
        </dgm:presLayoutVars>
      </dgm:prSet>
      <dgm:spPr/>
    </dgm:pt>
    <dgm:pt modelId="{F782D841-7FB6-4D90-A13B-27502F2E36AA}" type="pres">
      <dgm:prSet presAssocID="{0ED6F5A1-CE43-404B-BF35-E60B927A8601}" presName="sibTrans" presStyleCnt="0"/>
      <dgm:spPr/>
    </dgm:pt>
    <dgm:pt modelId="{F20370E3-B264-4778-A220-E0D1B736F5DF}" type="pres">
      <dgm:prSet presAssocID="{12008497-B83B-4734-A709-5AEA637ED015}" presName="textNode" presStyleLbl="node1" presStyleIdx="1" presStyleCnt="4">
        <dgm:presLayoutVars>
          <dgm:bulletEnabled val="1"/>
        </dgm:presLayoutVars>
      </dgm:prSet>
      <dgm:spPr/>
    </dgm:pt>
    <dgm:pt modelId="{70B09AE0-8905-44D3-A9C8-F1A219E5D1EC}" type="pres">
      <dgm:prSet presAssocID="{8B108E2F-0DCC-4058-84AA-0E23B9F45002}" presName="sibTrans" presStyleCnt="0"/>
      <dgm:spPr/>
    </dgm:pt>
    <dgm:pt modelId="{8E9BB112-45D0-49BA-98B9-2CEE83595A6C}" type="pres">
      <dgm:prSet presAssocID="{D24A625E-9EC2-4460-8455-6931F2F5B760}" presName="textNode" presStyleLbl="node1" presStyleIdx="2" presStyleCnt="4">
        <dgm:presLayoutVars>
          <dgm:bulletEnabled val="1"/>
        </dgm:presLayoutVars>
      </dgm:prSet>
      <dgm:spPr/>
    </dgm:pt>
    <dgm:pt modelId="{F29D0C23-FCCE-45A4-818B-0889A487B198}" type="pres">
      <dgm:prSet presAssocID="{A57E7578-4308-45AA-8B84-502C7726AF1D}" presName="sibTrans" presStyleCnt="0"/>
      <dgm:spPr/>
    </dgm:pt>
    <dgm:pt modelId="{232D1A2F-199A-4BD3-9C73-392330CCCFE1}" type="pres">
      <dgm:prSet presAssocID="{53DF27E1-D3EB-40A4-BBB4-77312CC60164}" presName="textNode" presStyleLbl="node1" presStyleIdx="3" presStyleCnt="4">
        <dgm:presLayoutVars>
          <dgm:bulletEnabled val="1"/>
        </dgm:presLayoutVars>
      </dgm:prSet>
      <dgm:spPr/>
    </dgm:pt>
  </dgm:ptLst>
  <dgm:cxnLst>
    <dgm:cxn modelId="{ED58CD44-C7A5-4F55-995F-7D122862160C}" type="presOf" srcId="{B45B2DC0-235E-43B9-BD80-BD48C209AE98}" destId="{8F116B94-84A1-42EE-9408-9E8540981089}" srcOrd="0" destOrd="0" presId="urn:microsoft.com/office/officeart/2005/8/layout/hProcess9"/>
    <dgm:cxn modelId="{319F464A-B38F-45D9-9C77-4FFFD48192A4}" type="presOf" srcId="{12008497-B83B-4734-A709-5AEA637ED015}" destId="{F20370E3-B264-4778-A220-E0D1B736F5DF}" srcOrd="0" destOrd="0" presId="urn:microsoft.com/office/officeart/2005/8/layout/hProcess9"/>
    <dgm:cxn modelId="{936C2559-64EE-44DC-8FBA-FEF0E398FC3E}" srcId="{B45B2DC0-235E-43B9-BD80-BD48C209AE98}" destId="{E2B61D67-6925-4BB6-8C61-FF7FBCB2FED7}" srcOrd="0" destOrd="0" parTransId="{45C24A4E-62B5-49BD-8DC0-19CE0EA0E645}" sibTransId="{0ED6F5A1-CE43-404B-BF35-E60B927A8601}"/>
    <dgm:cxn modelId="{B91A275D-D03A-4C40-BD58-D48FAFA670AB}" type="presOf" srcId="{D24A625E-9EC2-4460-8455-6931F2F5B760}" destId="{8E9BB112-45D0-49BA-98B9-2CEE83595A6C}" srcOrd="0" destOrd="0" presId="urn:microsoft.com/office/officeart/2005/8/layout/hProcess9"/>
    <dgm:cxn modelId="{06CFF068-6A4A-4753-A044-8ED9B893A9A1}" srcId="{B45B2DC0-235E-43B9-BD80-BD48C209AE98}" destId="{53DF27E1-D3EB-40A4-BBB4-77312CC60164}" srcOrd="3" destOrd="0" parTransId="{8BCCD768-39B1-40E3-B207-F2126B1DD7C4}" sibTransId="{AC554DE6-FA1C-4446-9EDC-03FF56ADDAA2}"/>
    <dgm:cxn modelId="{28143683-DC04-4A69-A771-4FE199EAEC3A}" type="presOf" srcId="{E2B61D67-6925-4BB6-8C61-FF7FBCB2FED7}" destId="{1BBAEBEA-9365-4C77-8C3C-E4DF71786B7E}" srcOrd="0" destOrd="0" presId="urn:microsoft.com/office/officeart/2005/8/layout/hProcess9"/>
    <dgm:cxn modelId="{0EFCF5AD-0BA6-454E-A44F-1864F2474719}" type="presOf" srcId="{53DF27E1-D3EB-40A4-BBB4-77312CC60164}" destId="{232D1A2F-199A-4BD3-9C73-392330CCCFE1}" srcOrd="0" destOrd="0" presId="urn:microsoft.com/office/officeart/2005/8/layout/hProcess9"/>
    <dgm:cxn modelId="{CDF301B2-47B1-4B3D-A2BA-94A53D3AAAB6}" srcId="{B45B2DC0-235E-43B9-BD80-BD48C209AE98}" destId="{D24A625E-9EC2-4460-8455-6931F2F5B760}" srcOrd="2" destOrd="0" parTransId="{2B3CAA00-DB4C-49E9-B1AF-E8D1FEEC63AC}" sibTransId="{A57E7578-4308-45AA-8B84-502C7726AF1D}"/>
    <dgm:cxn modelId="{B56B43EC-84B5-4787-AE0F-D369BA7C10DE}" srcId="{B45B2DC0-235E-43B9-BD80-BD48C209AE98}" destId="{12008497-B83B-4734-A709-5AEA637ED015}" srcOrd="1" destOrd="0" parTransId="{0C71113F-1867-415F-8276-6D1A75C7AA7F}" sibTransId="{8B108E2F-0DCC-4058-84AA-0E23B9F45002}"/>
    <dgm:cxn modelId="{E499C7EA-9C45-4E38-9B0E-C34D2F247657}" type="presParOf" srcId="{8F116B94-84A1-42EE-9408-9E8540981089}" destId="{8930B244-900D-43D7-8247-AD8D9AB4049B}" srcOrd="0" destOrd="0" presId="urn:microsoft.com/office/officeart/2005/8/layout/hProcess9"/>
    <dgm:cxn modelId="{4BE8394F-DC61-4671-BF2F-57A01DDA5CD4}" type="presParOf" srcId="{8F116B94-84A1-42EE-9408-9E8540981089}" destId="{B2917C7F-DF9F-4649-8341-DC10CD6C94A0}" srcOrd="1" destOrd="0" presId="urn:microsoft.com/office/officeart/2005/8/layout/hProcess9"/>
    <dgm:cxn modelId="{240FBD5F-BC7F-4457-A5CD-F12BD74A8F48}" type="presParOf" srcId="{B2917C7F-DF9F-4649-8341-DC10CD6C94A0}" destId="{1BBAEBEA-9365-4C77-8C3C-E4DF71786B7E}" srcOrd="0" destOrd="0" presId="urn:microsoft.com/office/officeart/2005/8/layout/hProcess9"/>
    <dgm:cxn modelId="{A485D595-B751-4BDC-9DDA-9254BC1F071F}" type="presParOf" srcId="{B2917C7F-DF9F-4649-8341-DC10CD6C94A0}" destId="{F782D841-7FB6-4D90-A13B-27502F2E36AA}" srcOrd="1" destOrd="0" presId="urn:microsoft.com/office/officeart/2005/8/layout/hProcess9"/>
    <dgm:cxn modelId="{C228BB14-FAD2-4046-9F95-EECE1173C185}" type="presParOf" srcId="{B2917C7F-DF9F-4649-8341-DC10CD6C94A0}" destId="{F20370E3-B264-4778-A220-E0D1B736F5DF}" srcOrd="2" destOrd="0" presId="urn:microsoft.com/office/officeart/2005/8/layout/hProcess9"/>
    <dgm:cxn modelId="{24AED8E6-C883-49FF-AB77-637403C32952}" type="presParOf" srcId="{B2917C7F-DF9F-4649-8341-DC10CD6C94A0}" destId="{70B09AE0-8905-44D3-A9C8-F1A219E5D1EC}" srcOrd="3" destOrd="0" presId="urn:microsoft.com/office/officeart/2005/8/layout/hProcess9"/>
    <dgm:cxn modelId="{7A902CDB-F4B3-42C1-8A43-39B4AA3F16BD}" type="presParOf" srcId="{B2917C7F-DF9F-4649-8341-DC10CD6C94A0}" destId="{8E9BB112-45D0-49BA-98B9-2CEE83595A6C}" srcOrd="4" destOrd="0" presId="urn:microsoft.com/office/officeart/2005/8/layout/hProcess9"/>
    <dgm:cxn modelId="{28E39C4D-CD89-4095-ABF3-0CD23B2D5BA6}" type="presParOf" srcId="{B2917C7F-DF9F-4649-8341-DC10CD6C94A0}" destId="{F29D0C23-FCCE-45A4-818B-0889A487B198}" srcOrd="5" destOrd="0" presId="urn:microsoft.com/office/officeart/2005/8/layout/hProcess9"/>
    <dgm:cxn modelId="{F723D568-5442-42BB-82E4-EFC9DD6C4B5E}" type="presParOf" srcId="{B2917C7F-DF9F-4649-8341-DC10CD6C94A0}" destId="{232D1A2F-199A-4BD3-9C73-392330CCCFE1}"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0B244-900D-43D7-8247-AD8D9AB4049B}">
      <dsp:nvSpPr>
        <dsp:cNvPr id="0" name=""/>
        <dsp:cNvSpPr/>
      </dsp:nvSpPr>
      <dsp:spPr>
        <a:xfrm>
          <a:off x="455957" y="0"/>
          <a:ext cx="5167518" cy="3857625"/>
        </a:xfrm>
        <a:prstGeom prst="rightArrow">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sp>
    <dsp:sp modelId="{1BBAEBEA-9365-4C77-8C3C-E4DF71786B7E}">
      <dsp:nvSpPr>
        <dsp:cNvPr id="0" name=""/>
        <dsp:cNvSpPr/>
      </dsp:nvSpPr>
      <dsp:spPr>
        <a:xfrm>
          <a:off x="3042" y="1157287"/>
          <a:ext cx="1463457" cy="154305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rPr>
            <a:t>Physical abuse</a:t>
          </a:r>
        </a:p>
      </dsp:txBody>
      <dsp:txXfrm>
        <a:off x="74482" y="1228727"/>
        <a:ext cx="1320577" cy="1400170"/>
      </dsp:txXfrm>
    </dsp:sp>
    <dsp:sp modelId="{F20370E3-B264-4778-A220-E0D1B736F5DF}">
      <dsp:nvSpPr>
        <dsp:cNvPr id="0" name=""/>
        <dsp:cNvSpPr/>
      </dsp:nvSpPr>
      <dsp:spPr>
        <a:xfrm>
          <a:off x="1539673" y="1157287"/>
          <a:ext cx="1463457" cy="1543050"/>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rPr>
            <a:t>Neglect</a:t>
          </a:r>
        </a:p>
      </dsp:txBody>
      <dsp:txXfrm>
        <a:off x="1611113" y="1228727"/>
        <a:ext cx="1320577" cy="1400170"/>
      </dsp:txXfrm>
    </dsp:sp>
    <dsp:sp modelId="{8E9BB112-45D0-49BA-98B9-2CEE83595A6C}">
      <dsp:nvSpPr>
        <dsp:cNvPr id="0" name=""/>
        <dsp:cNvSpPr/>
      </dsp:nvSpPr>
      <dsp:spPr>
        <a:xfrm>
          <a:off x="3076303" y="1157287"/>
          <a:ext cx="1463457" cy="1543050"/>
        </a:xfrm>
        <a:prstGeom prst="round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rPr>
            <a:t>Emotional abuse</a:t>
          </a:r>
        </a:p>
      </dsp:txBody>
      <dsp:txXfrm>
        <a:off x="3147743" y="1228727"/>
        <a:ext cx="1320577" cy="1400170"/>
      </dsp:txXfrm>
    </dsp:sp>
    <dsp:sp modelId="{232D1A2F-199A-4BD3-9C73-392330CCCFE1}">
      <dsp:nvSpPr>
        <dsp:cNvPr id="0" name=""/>
        <dsp:cNvSpPr/>
      </dsp:nvSpPr>
      <dsp:spPr>
        <a:xfrm>
          <a:off x="4612933" y="1157287"/>
          <a:ext cx="1463457" cy="1543050"/>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rPr>
            <a:t>Sexual abuse</a:t>
          </a:r>
        </a:p>
      </dsp:txBody>
      <dsp:txXfrm>
        <a:off x="4684373" y="1228727"/>
        <a:ext cx="1320577" cy="140017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0D2085-5227-4F58-AAF2-4FE327655459}" type="datetimeFigureOut">
              <a:rPr lang="en-GB" smtClean="0"/>
              <a:t>03/09/2025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A7FB8-97A5-49F9-B009-8D2684A8E800}" type="slidenum">
              <a:rPr lang="en-GB" smtClean="0"/>
              <a:t>‹#›</a:t>
            </a:fld>
            <a:endParaRPr lang="en-GB"/>
          </a:p>
        </p:txBody>
      </p:sp>
    </p:spTree>
    <p:extLst>
      <p:ext uri="{BB962C8B-B14F-4D97-AF65-F5344CB8AC3E}">
        <p14:creationId xmlns:p14="http://schemas.microsoft.com/office/powerpoint/2010/main" val="3627656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virtual-college.co.uk/resources/free-courses/recognising-and-preventing-fgm"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assets.publishing.service.gov.uk/media/66320b06c084007696fca731/Info_sharing_advice_content_May_2024.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barnardosbeacon.org.uk/userfiles/files/Barnardo's%20Language%20Matters.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earning.nspcc.org.uk/safeguarding-child-protection/duty-of-care-and-safeguard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learning.nspcc.org.uk/newsletter/caspar"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B2CA6A12-0C6F-23B9-A2E7-D830172B0BE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CF881ECD-E5DC-A6B2-4B2D-F16CF3AE8227}"/>
              </a:ext>
            </a:extLst>
          </p:cNvPr>
          <p:cNvSpPr>
            <a:spLocks noGrp="1" noChangeArrowheads="1"/>
          </p:cNvSpPr>
          <p:nvPr>
            <p:ph type="body" idx="1"/>
          </p:nvPr>
        </p:nvSpPr>
        <p:spPr bwMode="auto">
          <a:xfrm>
            <a:off x="685800" y="4400549"/>
            <a:ext cx="5486400" cy="50164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mj-lt"/>
              <a:buNone/>
            </a:pPr>
            <a:r>
              <a:rPr lang="en-US" altLang="en-US" sz="1000" dirty="0">
                <a:latin typeface="+mn-lt"/>
              </a:rPr>
              <a:t>Whole school staff training should be delivered to all senior leaders, teaching staff, teaching assistants, pastoral and admin staff, site, cleaning and catering staff, MDSAs</a:t>
            </a:r>
          </a:p>
          <a:p>
            <a:pPr>
              <a:buFont typeface="+mj-lt"/>
              <a:buNone/>
            </a:pPr>
            <a:endParaRPr lang="en-US" altLang="en-US" sz="1000" dirty="0">
              <a:latin typeface="+mn-lt"/>
            </a:endParaRPr>
          </a:p>
          <a:p>
            <a:pPr>
              <a:buFont typeface="+mj-lt"/>
              <a:buNone/>
            </a:pPr>
            <a:r>
              <a:rPr lang="en-US" altLang="en-US" sz="1000" dirty="0">
                <a:latin typeface="+mn-lt"/>
              </a:rPr>
              <a:t>Note that all the KCSiE 2025 paragraphs references in these slides were based on the draft version of the guidance published in July 2025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This training should be training supplemented by: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prstClr val="black"/>
                </a:solidFill>
                <a:effectLst/>
                <a:uLnTx/>
                <a:uFillTx/>
                <a:latin typeface="+mn-lt"/>
                <a:ea typeface="+mn-ea"/>
                <a:cs typeface="+mn-cs"/>
              </a:rPr>
              <a:t>Prevent e-Learning – </a:t>
            </a:r>
            <a:r>
              <a:rPr kumimoji="0" lang="en-GB" sz="1000" b="0" i="0" u="none" strike="noStrike" kern="1200" cap="none" spc="0" normalizeH="0" baseline="0" noProof="0" dirty="0">
                <a:ln>
                  <a:noFill/>
                </a:ln>
                <a:solidFill>
                  <a:prstClr val="black"/>
                </a:solidFill>
                <a:effectLst/>
                <a:uLnTx/>
                <a:uFillTx/>
                <a:latin typeface="+mn-lt"/>
                <a:ea typeface="+mn-ea"/>
                <a:cs typeface="+mn-cs"/>
              </a:rPr>
              <a:t>https://www.elearning.prevent.homeoffice.gov.uk/edu/screen1.html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prstClr val="black"/>
                </a:solidFill>
                <a:effectLst/>
                <a:uLnTx/>
                <a:uFillTx/>
                <a:latin typeface="+mn-lt"/>
                <a:ea typeface="+mn-ea"/>
                <a:cs typeface="+mn-cs"/>
              </a:rPr>
              <a:t>FGM e-Learning – </a:t>
            </a:r>
            <a:r>
              <a:rPr kumimoji="0" lang="en-GB" sz="1000" b="0" i="0" u="none" strike="noStrike" kern="1200" cap="none" spc="0" normalizeH="0" baseline="0" noProof="0" dirty="0">
                <a:ln>
                  <a:noFill/>
                </a:ln>
                <a:solidFill>
                  <a:prstClr val="black"/>
                </a:solidFill>
                <a:effectLst/>
                <a:uLnTx/>
                <a:uFillTx/>
                <a:latin typeface="+mn-lt"/>
                <a:ea typeface="+mn-ea"/>
                <a:cs typeface="+mn-cs"/>
              </a:rPr>
              <a:t>https://fgmelearning.vc-enable.co.uk/Register/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prstClr val="black"/>
                </a:solidFill>
                <a:effectLst/>
                <a:uLnTx/>
                <a:uFillTx/>
                <a:latin typeface="+mn-lt"/>
                <a:ea typeface="+mn-ea"/>
                <a:cs typeface="+mn-cs"/>
              </a:rPr>
              <a:t>Cyber security – </a:t>
            </a:r>
            <a:r>
              <a:rPr kumimoji="0" lang="en-GB" sz="1000" b="0" i="0" u="none" strike="noStrike" kern="1200" cap="none" spc="0" normalizeH="0" baseline="0" noProof="0" dirty="0">
                <a:ln>
                  <a:noFill/>
                </a:ln>
                <a:solidFill>
                  <a:prstClr val="black"/>
                </a:solidFill>
                <a:effectLst/>
                <a:uLnTx/>
                <a:uFillTx/>
                <a:latin typeface="+mn-lt"/>
                <a:ea typeface="+mn-ea"/>
                <a:cs typeface="+mn-cs"/>
              </a:rPr>
              <a:t>Cyber security standards: cyber security training annually for all staff with access to IT network and at least one governor (lead gov for IT) https://www.ncsc.gov.uk/information/cyber-security-training-schools </a:t>
            </a:r>
            <a:endParaRPr kumimoji="0" lang="en-GB" sz="1000" b="1"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prstClr val="black"/>
                </a:solidFill>
                <a:effectLst/>
                <a:uLnTx/>
                <a:uFillTx/>
                <a:latin typeface="+mn-lt"/>
                <a:ea typeface="+mn-ea"/>
                <a:cs typeface="+mn-cs"/>
              </a:rPr>
              <a:t>Online safety for staff – statutory annual training</a:t>
            </a:r>
            <a:endParaRPr kumimoji="0" lang="en-GB" sz="10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From Sept 2022, </a:t>
            </a:r>
            <a:r>
              <a:rPr kumimoji="0" lang="en-GB" sz="1000" b="1" i="0" u="none" strike="noStrike" kern="1200" cap="none" spc="0" normalizeH="0" baseline="0" noProof="0" dirty="0">
                <a:ln>
                  <a:noFill/>
                </a:ln>
                <a:solidFill>
                  <a:prstClr val="black"/>
                </a:solidFill>
                <a:effectLst/>
                <a:uLnTx/>
                <a:uFillTx/>
                <a:latin typeface="+mn-lt"/>
                <a:ea typeface="+mn-ea"/>
                <a:cs typeface="+mn-cs"/>
              </a:rPr>
              <a:t>governors </a:t>
            </a:r>
            <a:r>
              <a:rPr kumimoji="0" lang="en-GB" sz="1000" b="0" i="0" u="none" strike="noStrike" kern="1200" cap="none" spc="0" normalizeH="0" baseline="0" noProof="0" dirty="0">
                <a:ln>
                  <a:noFill/>
                </a:ln>
                <a:solidFill>
                  <a:prstClr val="black"/>
                </a:solidFill>
                <a:effectLst/>
                <a:uLnTx/>
                <a:uFillTx/>
                <a:latin typeface="+mn-lt"/>
                <a:ea typeface="+mn-ea"/>
                <a:cs typeface="+mn-cs"/>
              </a:rPr>
              <a:t>should receive safeguarding training specific to role which should be regularly updated - Wiltshire courses or NSPCC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In Wiltshire, two courses are available: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Training for all governors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A 5-sessions programme for nominated safeguarding governors</a:t>
            </a:r>
            <a:endParaRPr lang="en-US" altLang="en-US" sz="1000" b="1" dirty="0">
              <a:latin typeface="+mn-lt"/>
            </a:endParaRPr>
          </a:p>
          <a:p>
            <a:pPr>
              <a:buFont typeface="+mj-lt"/>
              <a:buNone/>
            </a:pPr>
            <a:endParaRPr lang="en-US" altLang="en-US" sz="1000" dirty="0">
              <a:latin typeface="+mn-lt"/>
            </a:endParaRPr>
          </a:p>
          <a:p>
            <a:pPr>
              <a:buFont typeface="+mj-lt"/>
              <a:buNone/>
            </a:pPr>
            <a:r>
              <a:rPr lang="en-US" altLang="en-US" sz="1000" dirty="0">
                <a:latin typeface="+mn-lt"/>
              </a:rPr>
              <a:t>We recommend you PRINT the notes by clicking on:</a:t>
            </a:r>
          </a:p>
          <a:p>
            <a:pPr>
              <a:buFont typeface="+mj-lt"/>
              <a:buNone/>
            </a:pPr>
            <a:r>
              <a:rPr lang="en-US" altLang="en-US" sz="1000" dirty="0">
                <a:latin typeface="+mn-lt"/>
              </a:rPr>
              <a:t>View &gt; Notes Page</a:t>
            </a:r>
          </a:p>
          <a:p>
            <a:pPr>
              <a:buFont typeface="+mj-lt"/>
              <a:buNone/>
            </a:pPr>
            <a:r>
              <a:rPr lang="en-US" altLang="en-US" sz="1000" dirty="0">
                <a:latin typeface="+mn-lt"/>
              </a:rPr>
              <a:t>Then in Print Layout, select: Notes Page</a:t>
            </a:r>
          </a:p>
        </p:txBody>
      </p:sp>
      <p:sp>
        <p:nvSpPr>
          <p:cNvPr id="16388" name="Slide Number Placeholder 3">
            <a:extLst>
              <a:ext uri="{FF2B5EF4-FFF2-40B4-BE49-F238E27FC236}">
                <a16:creationId xmlns:a16="http://schemas.microsoft.com/office/drawing/2014/main" id="{3A027BE0-AE90-D53D-F171-BF06180FE6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D17C20B-8C9C-482B-8BA3-983688590CB8}"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1011238"/>
            <a:ext cx="5843588" cy="3287712"/>
          </a:xfrm>
        </p:spPr>
      </p:sp>
      <p:sp>
        <p:nvSpPr>
          <p:cNvPr id="3" name="Notes Placeholder 2"/>
          <p:cNvSpPr>
            <a:spLocks noGrp="1"/>
          </p:cNvSpPr>
          <p:nvPr>
            <p:ph type="body" idx="1"/>
          </p:nvPr>
        </p:nvSpPr>
        <p:spPr>
          <a:xfrm>
            <a:off x="666909" y="4777194"/>
            <a:ext cx="5335270" cy="4651390"/>
          </a:xfrm>
        </p:spPr>
        <p:txBody>
          <a:bodyPr/>
          <a:lstStyle/>
          <a:p>
            <a:endParaRPr lang="en-GB" dirty="0"/>
          </a:p>
        </p:txBody>
      </p:sp>
      <p:sp>
        <p:nvSpPr>
          <p:cNvPr id="4" name="Slide Number Placeholder 3"/>
          <p:cNvSpPr>
            <a:spLocks noGrp="1"/>
          </p:cNvSpPr>
          <p:nvPr>
            <p:ph type="sldNum" sz="quarter" idx="5"/>
          </p:nvPr>
        </p:nvSpPr>
        <p:spPr/>
        <p:txBody>
          <a:bodyPr/>
          <a:lstStyle/>
          <a:p>
            <a:fld id="{495D3666-F1CD-4CCE-A79C-4A8C8D9C0F91}" type="slidenum">
              <a:rPr lang="en-GB" smtClean="0"/>
              <a:t>10</a:t>
            </a:fld>
            <a:endParaRPr lang="en-GB"/>
          </a:p>
        </p:txBody>
      </p:sp>
    </p:spTree>
    <p:extLst>
      <p:ext uri="{BB962C8B-B14F-4D97-AF65-F5344CB8AC3E}">
        <p14:creationId xmlns:p14="http://schemas.microsoft.com/office/powerpoint/2010/main" val="92557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657D9-9721-9245-AF43-DBFEF5055E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ADC757-F8BC-5A36-1BFE-28B571E6C1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5C38B6-6F5B-DBBB-E028-1980C4A78921}"/>
              </a:ext>
            </a:extLst>
          </p:cNvPr>
          <p:cNvSpPr>
            <a:spLocks noGrp="1"/>
          </p:cNvSpPr>
          <p:nvPr>
            <p:ph type="body" idx="1"/>
          </p:nvPr>
        </p:nvSpPr>
        <p:spPr/>
        <p:txBody>
          <a:bodyPr/>
          <a:lstStyle/>
          <a:p>
            <a:r>
              <a:rPr lang="en-GB" dirty="0"/>
              <a:t>Part 2</a:t>
            </a:r>
          </a:p>
        </p:txBody>
      </p:sp>
      <p:sp>
        <p:nvSpPr>
          <p:cNvPr id="4" name="Slide Number Placeholder 3">
            <a:extLst>
              <a:ext uri="{FF2B5EF4-FFF2-40B4-BE49-F238E27FC236}">
                <a16:creationId xmlns:a16="http://schemas.microsoft.com/office/drawing/2014/main" id="{C6E68E72-B56B-AA9F-7F79-5269D90133C6}"/>
              </a:ext>
            </a:extLst>
          </p:cNvPr>
          <p:cNvSpPr>
            <a:spLocks noGrp="1"/>
          </p:cNvSpPr>
          <p:nvPr>
            <p:ph type="sldNum" sz="quarter" idx="5"/>
          </p:nvPr>
        </p:nvSpPr>
        <p:spPr/>
        <p:txBody>
          <a:bodyPr/>
          <a:lstStyle/>
          <a:p>
            <a:fld id="{43AA7FB8-97A5-49F9-B009-8D2684A8E800}" type="slidenum">
              <a:rPr lang="en-GB" smtClean="0"/>
              <a:t>11</a:t>
            </a:fld>
            <a:endParaRPr lang="en-GB"/>
          </a:p>
        </p:txBody>
      </p:sp>
    </p:spTree>
    <p:extLst>
      <p:ext uri="{BB962C8B-B14F-4D97-AF65-F5344CB8AC3E}">
        <p14:creationId xmlns:p14="http://schemas.microsoft.com/office/powerpoint/2010/main" val="882515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782638"/>
            <a:ext cx="4624388" cy="2601912"/>
          </a:xfrm>
        </p:spPr>
      </p:sp>
      <p:sp>
        <p:nvSpPr>
          <p:cNvPr id="3" name="Notes Placeholder 2"/>
          <p:cNvSpPr>
            <a:spLocks noGrp="1"/>
          </p:cNvSpPr>
          <p:nvPr>
            <p:ph type="body" idx="1"/>
          </p:nvPr>
        </p:nvSpPr>
        <p:spPr>
          <a:xfrm>
            <a:off x="685800" y="3589361"/>
            <a:ext cx="5486400" cy="575935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Calibri" panose="020F0502020204030204"/>
                <a:ea typeface="+mn-ea"/>
                <a:cs typeface="+mn-cs"/>
              </a:rPr>
              <a:t>Explain what the 4 categories of abuse are – ROTH mention this will be discussed later in the training.  Wiltshire recognize ROTH as a 5</a:t>
            </a:r>
            <a:r>
              <a:rPr kumimoji="0" lang="en-US" altLang="en-US" sz="1000" b="1"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altLang="en-US" sz="1000" b="1" i="0" u="none" strike="noStrike" kern="1200" cap="none" spc="0" normalizeH="0" baseline="0" noProof="0" dirty="0">
                <a:ln>
                  <a:noFill/>
                </a:ln>
                <a:solidFill>
                  <a:prstClr val="black"/>
                </a:solidFill>
                <a:effectLst/>
                <a:uLnTx/>
                <a:uFillTx/>
                <a:latin typeface="Calibri" panose="020F0502020204030204"/>
                <a:ea typeface="+mn-ea"/>
                <a:cs typeface="+mn-cs"/>
              </a:rPr>
              <a:t> form of abuse at child protection level. </a:t>
            </a: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(If time and you wish this can be an interactive discussion).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https://www.met.police.uk/advice/advice-and-information/caa/child-abuse/what-is-child-abuse/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sng" strike="noStrike" kern="1200" cap="none" spc="0" normalizeH="0" baseline="0" noProof="0" dirty="0">
                <a:ln>
                  <a:noFill/>
                </a:ln>
                <a:solidFill>
                  <a:prstClr val="black"/>
                </a:solidFill>
                <a:effectLst/>
                <a:uLnTx/>
                <a:uFillTx/>
                <a:latin typeface="Calibri" panose="020F0502020204030204"/>
                <a:ea typeface="+mn-ea"/>
                <a:cs typeface="+mn-cs"/>
              </a:rPr>
              <a:t>Notes for DSLs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Smacking – as a ‘reasonable form of chastisement’ is an accepted defense in law but may not involve use of a belt, strap or other instrument or leave marks as this would constitute abuse. </a:t>
            </a:r>
            <a:r>
              <a:rPr kumimoji="0" lang="en-US" altLang="en-US" sz="1000" b="1" i="0" u="none" strike="noStrike" kern="1200" cap="none" spc="0" normalizeH="0" baseline="0" noProof="0" dirty="0">
                <a:ln>
                  <a:noFill/>
                </a:ln>
                <a:solidFill>
                  <a:prstClr val="black"/>
                </a:solidFill>
                <a:effectLst/>
                <a:uLnTx/>
                <a:uFillTx/>
                <a:latin typeface="Calibri" panose="020F0502020204030204"/>
                <a:ea typeface="+mn-ea"/>
                <a:cs typeface="+mn-cs"/>
              </a:rPr>
              <a:t>Note: </a:t>
            </a: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illegal in Wales and Scotland.</a:t>
            </a:r>
            <a:endParaRPr kumimoji="0" lang="en-US" alt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altLang="en-US" sz="1000" b="1" i="0" u="none" strike="noStrike" kern="1200" cap="none" spc="0" normalizeH="0" baseline="0" noProof="0" dirty="0">
                <a:ln>
                  <a:noFill/>
                </a:ln>
                <a:solidFill>
                  <a:prstClr val="black"/>
                </a:solidFill>
                <a:effectLst/>
                <a:uLnTx/>
                <a:uFillTx/>
                <a:latin typeface="Calibri" panose="020F0502020204030204"/>
                <a:ea typeface="+mn-ea"/>
                <a:cs typeface="+mn-cs"/>
              </a:rPr>
              <a:t>Safeguarding issues – All staff should have an awareness of safeguarding issues that can put children at risk of harm. </a:t>
            </a:r>
            <a:r>
              <a:rPr kumimoji="0" lang="en-GB"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Annex B contains important information about specific forms of abuse and s/g issues and anyone who work directly with children should read it.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1000" b="1" i="0" u="none" strike="noStrike" kern="1200" cap="none" spc="0" normalizeH="0" baseline="0" noProof="0" dirty="0">
                <a:ln>
                  <a:noFill/>
                </a:ln>
                <a:solidFill>
                  <a:prstClr val="black"/>
                </a:solidFill>
                <a:effectLst/>
                <a:uLnTx/>
                <a:uFillTx/>
                <a:latin typeface="Calibri" panose="020F0502020204030204"/>
                <a:ea typeface="+mn-ea"/>
                <a:cs typeface="+mn-cs"/>
              </a:rPr>
              <a:t>What signs may you see that a child is at risk? </a:t>
            </a: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Acknowledge how some signs of abuse are more visible than others; there are different degrees of severity, some happen in a continuum, yet all constitute abuse.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1000" b="1" i="0" u="none" strike="noStrike" kern="1200" cap="none" spc="0" normalizeH="0" baseline="0" noProof="0" dirty="0">
                <a:ln>
                  <a:noFill/>
                </a:ln>
                <a:solidFill>
                  <a:prstClr val="black"/>
                </a:solidFill>
                <a:effectLst/>
                <a:uLnTx/>
                <a:uFillTx/>
                <a:latin typeface="Calibri" panose="020F0502020204030204"/>
                <a:ea typeface="+mn-ea"/>
                <a:cs typeface="+mn-cs"/>
              </a:rPr>
              <a:t>We have a duty to challenge signs of neglect. </a:t>
            </a: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 Cycle of neglect over time, from one generation to another. This is why sharing concerns is so important and thinking of the context for that child; building jigsaw puzzle pieces to form whole picture. What is the experience of this child? </a:t>
            </a:r>
            <a:r>
              <a:rPr kumimoji="0" lang="en-GB"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We must not allow acts of omission to continue un-checked.</a:t>
            </a:r>
            <a:endPar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altLang="en-US" sz="1000" b="1" i="0" u="none" strike="noStrike" kern="1200" cap="none" spc="0" normalizeH="0" baseline="0" noProof="0" dirty="0">
                <a:ln>
                  <a:noFill/>
                </a:ln>
                <a:solidFill>
                  <a:prstClr val="black"/>
                </a:solidFill>
                <a:effectLst/>
                <a:uLnTx/>
                <a:uFillTx/>
                <a:latin typeface="Calibri" panose="020F0502020204030204"/>
                <a:ea typeface="+mn-ea"/>
                <a:cs typeface="+mn-cs"/>
              </a:rPr>
              <a:t>As staff we need to be mindful:</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kumimoji="0" lang="en-GB"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How easy it can be to ignore or minimise the persistent signs as/if individually they resonate with our own (not persistent) experiences? – healthy to challenge unconscious bias.</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kumimoji="0" lang="en-GB"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fact that it is evident that parents love their children too can cloud the issue. Neglect by parents is very often nothing to do with lack of love for their children.</a:t>
            </a:r>
          </a:p>
          <a:p>
            <a:endParaRPr lang="en-GB" sz="1050" dirty="0"/>
          </a:p>
        </p:txBody>
      </p:sp>
      <p:sp>
        <p:nvSpPr>
          <p:cNvPr id="4" name="Slide Number Placeholder 3"/>
          <p:cNvSpPr>
            <a:spLocks noGrp="1"/>
          </p:cNvSpPr>
          <p:nvPr>
            <p:ph type="sldNum" sz="quarter" idx="5"/>
          </p:nvPr>
        </p:nvSpPr>
        <p:spPr/>
        <p:txBody>
          <a:bodyPr/>
          <a:lstStyle/>
          <a:p>
            <a:fld id="{495D3666-F1CD-4CCE-A79C-4A8C8D9C0F91}" type="slidenum">
              <a:rPr lang="en-GB" smtClean="0"/>
              <a:t>12</a:t>
            </a:fld>
            <a:endParaRPr lang="en-GB"/>
          </a:p>
        </p:txBody>
      </p:sp>
    </p:spTree>
    <p:extLst>
      <p:ext uri="{BB962C8B-B14F-4D97-AF65-F5344CB8AC3E}">
        <p14:creationId xmlns:p14="http://schemas.microsoft.com/office/powerpoint/2010/main" val="2720112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the statutory duty of </a:t>
            </a:r>
            <a:r>
              <a:rPr lang="en-GB" b="1" dirty="0"/>
              <a:t>all</a:t>
            </a:r>
            <a:r>
              <a:rPr lang="en-GB" dirty="0"/>
              <a:t> school staff and that safeguarding is </a:t>
            </a:r>
            <a:r>
              <a:rPr lang="en-GB" b="1" dirty="0"/>
              <a:t>everyone’s </a:t>
            </a:r>
            <a:r>
              <a:rPr lang="en-GB" dirty="0"/>
              <a:t>responsibility. </a:t>
            </a:r>
          </a:p>
        </p:txBody>
      </p:sp>
      <p:sp>
        <p:nvSpPr>
          <p:cNvPr id="4" name="Slide Number Placeholder 3"/>
          <p:cNvSpPr>
            <a:spLocks noGrp="1"/>
          </p:cNvSpPr>
          <p:nvPr>
            <p:ph type="sldNum" sz="quarter" idx="5"/>
          </p:nvPr>
        </p:nvSpPr>
        <p:spPr/>
        <p:txBody>
          <a:bodyPr/>
          <a:lstStyle/>
          <a:p>
            <a:fld id="{495D3666-F1CD-4CCE-A79C-4A8C8D9C0F91}" type="slidenum">
              <a:rPr lang="en-GB" smtClean="0"/>
              <a:t>13</a:t>
            </a:fld>
            <a:endParaRPr lang="en-GB"/>
          </a:p>
        </p:txBody>
      </p:sp>
    </p:spTree>
    <p:extLst>
      <p:ext uri="{BB962C8B-B14F-4D97-AF65-F5344CB8AC3E}">
        <p14:creationId xmlns:p14="http://schemas.microsoft.com/office/powerpoint/2010/main" val="3316722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17AD9EA5-441E-B732-DD99-C0161C821C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9BF18137-D505-0414-5220-5E9DA23B5142}"/>
              </a:ext>
            </a:extLst>
          </p:cNvPr>
          <p:cNvSpPr>
            <a:spLocks noGrp="1" noChangeArrowheads="1"/>
          </p:cNvSpPr>
          <p:nvPr>
            <p:ph type="body" idx="1"/>
          </p:nvPr>
        </p:nvSpPr>
        <p:spPr bwMode="auto"/>
        <p:txBody>
          <a:bodyPr wrap="square" numCol="1" anchor="t" anchorCtr="0" compatLnSpc="1">
            <a:prstTxWarp prst="textNoShape">
              <a:avLst/>
            </a:prstTxWarp>
          </a:bodyPr>
          <a:lstStyle/>
          <a:p>
            <a:pPr>
              <a:spcBef>
                <a:spcPct val="20000"/>
              </a:spcBef>
              <a:defRPr/>
            </a:pPr>
            <a:r>
              <a:rPr lang="en-GB" sz="1100" kern="0" dirty="0"/>
              <a:t>The Children Act 1989 introduced Significant Harm as the threshold that </a:t>
            </a:r>
            <a:r>
              <a:rPr lang="en-GB" sz="1100" b="1" kern="0" dirty="0"/>
              <a:t>justifies compulsory intervention in family life in the best interest of children.</a:t>
            </a:r>
          </a:p>
          <a:p>
            <a:pPr>
              <a:spcBef>
                <a:spcPct val="20000"/>
              </a:spcBef>
              <a:defRPr/>
            </a:pPr>
            <a:endParaRPr lang="en-GB" sz="1100" b="1" kern="0" dirty="0"/>
          </a:p>
          <a:p>
            <a:pPr>
              <a:spcBef>
                <a:spcPct val="20000"/>
              </a:spcBef>
              <a:defRPr/>
            </a:pPr>
            <a:r>
              <a:rPr lang="en-GB" sz="1100" kern="0" dirty="0"/>
              <a:t>Although there is no absolute criteria for determining whether or not harm is “significant”, local authorities such as social services, police, education and health agencies work with family members to assess the child, and a decision is made based on their professional judgement using the gathered evidence. </a:t>
            </a:r>
          </a:p>
          <a:p>
            <a:pPr>
              <a:buFont typeface="Arial" panose="020B0604020202020204" pitchFamily="34" charset="0"/>
              <a:buNone/>
              <a:defRPr/>
            </a:pPr>
            <a:endParaRPr lang="en-GB" altLang="en-US" sz="1100" dirty="0"/>
          </a:p>
          <a:p>
            <a:pPr>
              <a:buFont typeface="Arial" panose="020B0604020202020204" pitchFamily="34" charset="0"/>
              <a:buNone/>
              <a:defRPr/>
            </a:pPr>
            <a:r>
              <a:rPr lang="en-GB" altLang="en-US" sz="1100" dirty="0"/>
              <a:t>Any concerns raised that </a:t>
            </a:r>
            <a:r>
              <a:rPr lang="en-GB" altLang="en-US" sz="1100" b="1" dirty="0"/>
              <a:t>might </a:t>
            </a:r>
            <a:r>
              <a:rPr lang="en-GB" altLang="en-US" sz="1100" dirty="0"/>
              <a:t>meet the threshold of significant harm </a:t>
            </a:r>
            <a:r>
              <a:rPr lang="en-GB" altLang="en-US" sz="1100" b="1" dirty="0"/>
              <a:t>must </a:t>
            </a:r>
            <a:r>
              <a:rPr lang="en-GB" altLang="en-US" sz="1100" dirty="0"/>
              <a:t>be reported </a:t>
            </a:r>
            <a:r>
              <a:rPr lang="en-GB" altLang="en-US" sz="1100" b="1" dirty="0"/>
              <a:t>immediately </a:t>
            </a:r>
            <a:r>
              <a:rPr lang="en-GB" altLang="en-US" sz="1100" dirty="0"/>
              <a:t>to a DSL and the person raising the concern should expect to know the outcome the same working day (before the child is sent home) whenever possible. </a:t>
            </a:r>
          </a:p>
          <a:p>
            <a:pPr>
              <a:buFont typeface="Arial" panose="020B0604020202020204" pitchFamily="34" charset="0"/>
              <a:buNone/>
              <a:defRPr/>
            </a:pPr>
            <a:endParaRPr lang="en-GB" altLang="en-US" sz="1100" dirty="0"/>
          </a:p>
          <a:p>
            <a:pPr>
              <a:defRPr/>
            </a:pPr>
            <a:r>
              <a:rPr lang="en-GB" sz="1100" dirty="0"/>
              <a:t>Harm can be determined “significant” by “comparing a child’s health and development with what might be reasonably expected of a similar child”.</a:t>
            </a:r>
          </a:p>
          <a:p>
            <a:pPr>
              <a:defRPr/>
            </a:pPr>
            <a:r>
              <a:rPr lang="en-GB" altLang="en-US" sz="1100" dirty="0"/>
              <a:t>This includes harm that occurs inside or outside the home, including online.</a:t>
            </a:r>
          </a:p>
        </p:txBody>
      </p:sp>
      <p:sp>
        <p:nvSpPr>
          <p:cNvPr id="77828" name="Slide Number Placeholder 3">
            <a:extLst>
              <a:ext uri="{FF2B5EF4-FFF2-40B4-BE49-F238E27FC236}">
                <a16:creationId xmlns:a16="http://schemas.microsoft.com/office/drawing/2014/main" id="{42F6A3E9-A758-FBE4-3976-764FB1FA94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DCD155C-BE5A-4EEF-BFC9-04471B66259F}"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2010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rPr>
              <a:t>DSL to remind staff in regulated activity to read and understand </a:t>
            </a:r>
            <a:r>
              <a:rPr kumimoji="0" lang="en-GB" alt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KCSiE</a:t>
            </a:r>
            <a:r>
              <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rPr>
              <a:t> 2025 Annexe B which details safeguarding issues are explained in detail in Annex B and explain specific training around these areas will be delivered during the year.</a:t>
            </a:r>
          </a:p>
          <a:p>
            <a:endParaRPr lang="en-GB" dirty="0"/>
          </a:p>
        </p:txBody>
      </p:sp>
      <p:sp>
        <p:nvSpPr>
          <p:cNvPr id="4" name="Slide Number Placeholder 3"/>
          <p:cNvSpPr>
            <a:spLocks noGrp="1"/>
          </p:cNvSpPr>
          <p:nvPr>
            <p:ph type="sldNum" sz="quarter" idx="5"/>
          </p:nvPr>
        </p:nvSpPr>
        <p:spPr/>
        <p:txBody>
          <a:bodyPr/>
          <a:lstStyle/>
          <a:p>
            <a:fld id="{495D3666-F1CD-4CCE-A79C-4A8C8D9C0F91}" type="slidenum">
              <a:rPr lang="en-GB" smtClean="0"/>
              <a:t>15</a:t>
            </a:fld>
            <a:endParaRPr lang="en-GB"/>
          </a:p>
        </p:txBody>
      </p:sp>
    </p:spTree>
    <p:extLst>
      <p:ext uri="{BB962C8B-B14F-4D97-AF65-F5344CB8AC3E}">
        <p14:creationId xmlns:p14="http://schemas.microsoft.com/office/powerpoint/2010/main" val="4137275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D20EA74-6268-91E6-AEF7-315E7915B546}"/>
              </a:ext>
            </a:extLst>
          </p:cNvPr>
          <p:cNvSpPr>
            <a:spLocks noGrp="1"/>
          </p:cNvSpPr>
          <p:nvPr>
            <p:ph type="body" idx="1"/>
          </p:nvPr>
        </p:nvSpPr>
        <p:spPr>
          <a:xfrm>
            <a:off x="685800" y="4217158"/>
            <a:ext cx="5486400" cy="4676017"/>
          </a:xfrm>
        </p:spPr>
        <p:txBody>
          <a:bodyPr/>
          <a:lstStyle/>
          <a:p>
            <a:pPr>
              <a:defRPr/>
            </a:pPr>
            <a:r>
              <a:rPr lang="en-US" altLang="en-US" sz="1100" dirty="0"/>
              <a:t>DSL to explain contextual safeguarding approach: </a:t>
            </a:r>
          </a:p>
          <a:p>
            <a:pPr marL="171450" indent="-171450">
              <a:buFont typeface="Arial" panose="020B0604020202020204" pitchFamily="34" charset="0"/>
              <a:buChar char="•"/>
              <a:defRPr/>
            </a:pPr>
            <a:r>
              <a:rPr lang="en-US" altLang="en-US" sz="1100" b="1" dirty="0"/>
              <a:t>All staff should have an awareness of wider safeguarding issues that can put children at risk of harm </a:t>
            </a:r>
            <a:r>
              <a:rPr lang="en-US" altLang="en-US" sz="1100" dirty="0"/>
              <a:t>as discussed in previous slides</a:t>
            </a:r>
          </a:p>
          <a:p>
            <a:pPr marL="171450" indent="-171450">
              <a:buFont typeface="Arial" panose="020B0604020202020204" pitchFamily="34" charset="0"/>
              <a:buChar char="•"/>
              <a:defRPr/>
            </a:pPr>
            <a:r>
              <a:rPr lang="en-GB" sz="1100" b="1" dirty="0"/>
              <a:t>All staff should be aware that children being absent from school or college, particularly repeatedly and/or for prolonged periods, and children missing education can act as a vital warning sign of a range of safeguarding possibilities.  </a:t>
            </a:r>
            <a:endParaRPr lang="en-US" altLang="en-US" sz="1100" b="1" dirty="0"/>
          </a:p>
          <a:p>
            <a:pPr marL="171450" indent="-171450">
              <a:buFont typeface="Arial" panose="020B0604020202020204" pitchFamily="34" charset="0"/>
              <a:buChar char="•"/>
              <a:defRPr/>
            </a:pPr>
            <a:r>
              <a:rPr lang="en-US" altLang="en-US" sz="1100" dirty="0" err="1"/>
              <a:t>eg</a:t>
            </a:r>
            <a:r>
              <a:rPr lang="en-US" altLang="en-US" sz="1100" dirty="0"/>
              <a:t> exploitation, </a:t>
            </a:r>
            <a:r>
              <a:rPr lang="en-US" altLang="en-US" sz="1100" dirty="0" err="1"/>
              <a:t>behaviours</a:t>
            </a:r>
            <a:r>
              <a:rPr lang="en-US" altLang="en-US" sz="1100" dirty="0"/>
              <a:t> linked with drug/alcohol abuse, missing education, sexting / online abuse, experiencing Adverse Childhood Experiences (</a:t>
            </a:r>
            <a:r>
              <a:rPr lang="en-US" altLang="en-US" sz="1100" dirty="0" err="1"/>
              <a:t>eg</a:t>
            </a:r>
            <a:r>
              <a:rPr lang="en-US" altLang="en-US" sz="1100" dirty="0"/>
              <a:t> parental alcohol/drug misuse, parental mental health issues, DA) </a:t>
            </a:r>
            <a:r>
              <a:rPr lang="en-US" altLang="en-US" sz="1100" b="1" dirty="0"/>
              <a:t>staff need to </a:t>
            </a:r>
            <a:r>
              <a:rPr lang="en-GB" altLang="en-US" sz="1100" b="1" dirty="0"/>
              <a:t>understand that children can be at risk of harm inside and outside of the school/college, inside and outside of home and online. </a:t>
            </a:r>
            <a:r>
              <a:rPr lang="en-GB" altLang="en-US" sz="1100" dirty="0"/>
              <a:t>Exercising professional curiosity and knowing what to look for is vital for the early identification of abuse and neglect.</a:t>
            </a:r>
            <a:endParaRPr lang="en-US" altLang="en-US" sz="1100" dirty="0"/>
          </a:p>
          <a:p>
            <a:pPr marL="171450" indent="-171450">
              <a:buFont typeface="Arial" panose="020B0604020202020204" pitchFamily="34" charset="0"/>
              <a:buChar char="•"/>
              <a:defRPr/>
            </a:pPr>
            <a:r>
              <a:rPr lang="en-GB" sz="1100" b="1" dirty="0"/>
              <a:t>The dynamics of adolescence increases risk: </a:t>
            </a:r>
            <a:r>
              <a:rPr lang="en-GB" sz="1100" dirty="0"/>
              <a:t>emotional regulation, increasing desire for autonomy, risk and motivation for ‘thrills’ and short-term gains.  Adolescents will spend increasingly amounts of time outside the home and may experience violence and abuse in these public environments. </a:t>
            </a:r>
          </a:p>
          <a:p>
            <a:pPr marL="171450" indent="-171450">
              <a:buFont typeface="Arial" panose="020B0604020202020204" pitchFamily="34" charset="0"/>
              <a:buChar char="•"/>
              <a:defRPr/>
            </a:pPr>
            <a:r>
              <a:rPr lang="en-GB" sz="1100" b="1" dirty="0"/>
              <a:t>A young person’s peer group can be more influential </a:t>
            </a:r>
            <a:r>
              <a:rPr lang="en-GB" sz="1100" dirty="0"/>
              <a:t>when it comes to setting standards of what is normal. </a:t>
            </a:r>
          </a:p>
          <a:p>
            <a:pPr marL="171450" indent="-171450">
              <a:buFont typeface="Arial" panose="020B0604020202020204" pitchFamily="34" charset="0"/>
              <a:buChar char="•"/>
              <a:defRPr/>
            </a:pPr>
            <a:r>
              <a:rPr lang="en-US" altLang="en-US" sz="1100" dirty="0"/>
              <a:t>It is down to schools to consider the risks within the local community (mapping) and be alert. </a:t>
            </a:r>
            <a:endParaRPr lang="en-GB" sz="1100" dirty="0"/>
          </a:p>
        </p:txBody>
      </p:sp>
      <p:sp>
        <p:nvSpPr>
          <p:cNvPr id="28675" name="Slide Image Placeholder 4">
            <a:extLst>
              <a:ext uri="{FF2B5EF4-FFF2-40B4-BE49-F238E27FC236}">
                <a16:creationId xmlns:a16="http://schemas.microsoft.com/office/drawing/2014/main" id="{3B4ED0B9-DAF6-BACA-A038-34A9B0FB88B4}"/>
              </a:ext>
            </a:extLst>
          </p:cNvPr>
          <p:cNvSpPr>
            <a:spLocks noGrp="1" noRot="1" noChangeAspect="1" noChangeArrowheads="1" noTextEdit="1"/>
          </p:cNvSpPr>
          <p:nvPr>
            <p:ph type="sldImg"/>
          </p:nvPr>
        </p:nvSpPr>
        <p:spPr bwMode="auto">
          <a:xfrm>
            <a:off x="871538" y="1033463"/>
            <a:ext cx="5300662" cy="2982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Contextual safeguarding in government policy</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Contextual safeguarding is referenced in the government’s guidance ‘Working Together to Safeguard Children’ and ‘Keeping Children Safe in Education’, or ‘KCSIE’, acknowledging that abuse in extra-familial contexts creates child protection issues and that environmental factors linked to this kind of abuse should be addressed.</a:t>
            </a:r>
          </a:p>
          <a:p>
            <a:endParaRPr lang="en-GB" sz="1100" b="1" dirty="0">
              <a:latin typeface="+mn-lt"/>
            </a:endParaRPr>
          </a:p>
          <a:p>
            <a:r>
              <a:rPr lang="en-GB" sz="1200" b="1" i="0" kern="1200" dirty="0">
                <a:solidFill>
                  <a:schemeClr val="tx1"/>
                </a:solidFill>
                <a:effectLst/>
                <a:latin typeface="+mn-lt"/>
                <a:ea typeface="+mn-ea"/>
                <a:cs typeface="+mn-cs"/>
              </a:rPr>
              <a:t>Contextual safeguarding</a:t>
            </a:r>
            <a:r>
              <a:rPr lang="en-GB" sz="1200" b="0" i="0" kern="1200" dirty="0">
                <a:solidFill>
                  <a:schemeClr val="tx1"/>
                </a:solidFill>
                <a:effectLst/>
                <a:latin typeface="+mn-lt"/>
                <a:ea typeface="+mn-ea"/>
                <a:cs typeface="+mn-cs"/>
              </a:rPr>
              <a:t> is an approach to understanding, and responding to, young people’s experiences in a range of social contexts, and ultimately expanding child protection system objectives beyond their families, to recognise young people are vulnerable to significant harm in these areas.</a:t>
            </a:r>
          </a:p>
          <a:p>
            <a:r>
              <a:rPr lang="en-GB" sz="1200" b="0" i="0" kern="1200" dirty="0">
                <a:solidFill>
                  <a:schemeClr val="tx1"/>
                </a:solidFill>
                <a:effectLst/>
                <a:latin typeface="+mn-lt"/>
                <a:ea typeface="+mn-ea"/>
                <a:cs typeface="+mn-cs"/>
              </a:rPr>
              <a:t>The contextual safeguarding framework was developed by Dr. Carlene Firmin at the University of Bedfordshire.  It recognises that as a child or young person grows, the range of environments and the number of people outside of their family expands.  This included within educational environments such as school or college, in their groups of friends, within the community and local area where they live, and even online.</a:t>
            </a:r>
          </a:p>
          <a:p>
            <a:r>
              <a:rPr lang="en-GB" sz="1200" b="0" i="0" kern="1200" dirty="0">
                <a:solidFill>
                  <a:schemeClr val="tx1"/>
                </a:solidFill>
                <a:effectLst/>
                <a:latin typeface="+mn-lt"/>
                <a:ea typeface="+mn-ea"/>
                <a:cs typeface="+mn-cs"/>
              </a:rPr>
              <a:t>Children and young people can encounter risk in any or all of these different environments and/or with these additional individuals in their life.  When these environments and groups of people overlap, there might even be multiple risks.  This is often called extra familial abuse.</a:t>
            </a:r>
          </a:p>
          <a:p>
            <a:r>
              <a:rPr lang="en-GB" sz="1200" b="0" i="0" kern="1200" dirty="0">
                <a:solidFill>
                  <a:schemeClr val="tx1"/>
                </a:solidFill>
                <a:effectLst/>
                <a:latin typeface="+mn-lt"/>
                <a:ea typeface="+mn-ea"/>
                <a:cs typeface="+mn-cs"/>
              </a:rPr>
              <a:t>The risk can vary, depending on the area in which the young person lives or socialises.  In areas with a lot of problems surrounding gang culture, gun and knife crime might be a key safeguarding issue. We also know that young people communicate largely through social media, which can leave them unknowingly exposed to the risks of online grooming and harmful content.</a:t>
            </a:r>
          </a:p>
          <a:p>
            <a:endParaRPr lang="en-GB"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latin typeface="+mn-lt"/>
              </a:rPr>
              <a:t>What signs may we see to indicate these risks?</a:t>
            </a:r>
          </a:p>
          <a:p>
            <a:endParaRPr lang="en-GB" sz="1100" dirty="0">
              <a:latin typeface="+mn-lt"/>
            </a:endParaRPr>
          </a:p>
          <a:p>
            <a:r>
              <a:rPr lang="en-GB" sz="1100" b="1" dirty="0">
                <a:latin typeface="+mn-lt"/>
              </a:rPr>
              <a:t>For example: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unexplained changes in behaviour or personality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becoming withdrawn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becoming uncharacteristically aggressive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seeming anxious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lacks social skills and has few friends, if any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poor bond or relationship with a parent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knowledge of adult issues inappropriate for their age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running away or going missing – from home, care, education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always choosing to wear clothes which cover their body.</a:t>
            </a:r>
            <a:endParaRPr lang="en-GB" sz="110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5D3666-F1CD-4CCE-A79C-4A8C8D9C0F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6294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AC6E5-B745-3F83-5C26-9EDDDE20F3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B8BFA0-9C54-6885-2450-93E7CFEE7B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D2ABD2-9948-5C8A-DB7B-491EDC150D5D}"/>
              </a:ext>
            </a:extLst>
          </p:cNvPr>
          <p:cNvSpPr>
            <a:spLocks noGrp="1"/>
          </p:cNvSpPr>
          <p:nvPr>
            <p:ph type="body" idx="1"/>
          </p:nvPr>
        </p:nvSpPr>
        <p:spPr/>
        <p:txBody>
          <a:bodyPr/>
          <a:lstStyle/>
          <a:p>
            <a:r>
              <a:rPr lang="en-GB" dirty="0"/>
              <a:t>Part 4 </a:t>
            </a:r>
          </a:p>
        </p:txBody>
      </p:sp>
      <p:sp>
        <p:nvSpPr>
          <p:cNvPr id="4" name="Slide Number Placeholder 3">
            <a:extLst>
              <a:ext uri="{FF2B5EF4-FFF2-40B4-BE49-F238E27FC236}">
                <a16:creationId xmlns:a16="http://schemas.microsoft.com/office/drawing/2014/main" id="{153B453F-FB2C-6621-4551-7E602F762D1B}"/>
              </a:ext>
            </a:extLst>
          </p:cNvPr>
          <p:cNvSpPr>
            <a:spLocks noGrp="1"/>
          </p:cNvSpPr>
          <p:nvPr>
            <p:ph type="sldNum" sz="quarter" idx="5"/>
          </p:nvPr>
        </p:nvSpPr>
        <p:spPr/>
        <p:txBody>
          <a:bodyPr/>
          <a:lstStyle/>
          <a:p>
            <a:fld id="{43AA7FB8-97A5-49F9-B009-8D2684A8E800}" type="slidenum">
              <a:rPr lang="en-GB" smtClean="0"/>
              <a:t>18</a:t>
            </a:fld>
            <a:endParaRPr lang="en-GB"/>
          </a:p>
        </p:txBody>
      </p:sp>
    </p:spTree>
    <p:extLst>
      <p:ext uri="{BB962C8B-B14F-4D97-AF65-F5344CB8AC3E}">
        <p14:creationId xmlns:p14="http://schemas.microsoft.com/office/powerpoint/2010/main" val="3651048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4 stages of CCE. Once criminals have got a young people to the hook stage it can be almost impossible to break the cycle. This is why early identification of the signs of potential grooming are vital in protecting and preventing children and young people becoming exploited by criminal gangs.</a:t>
            </a:r>
          </a:p>
        </p:txBody>
      </p:sp>
      <p:sp>
        <p:nvSpPr>
          <p:cNvPr id="4" name="Slide Number Placeholder 3"/>
          <p:cNvSpPr>
            <a:spLocks noGrp="1"/>
          </p:cNvSpPr>
          <p:nvPr>
            <p:ph type="sldNum" sz="quarter" idx="5"/>
          </p:nvPr>
        </p:nvSpPr>
        <p:spPr/>
        <p:txBody>
          <a:bodyPr/>
          <a:lstStyle/>
          <a:p>
            <a:fld id="{43AA7FB8-97A5-49F9-B009-8D2684A8E800}" type="slidenum">
              <a:rPr lang="en-GB" smtClean="0"/>
              <a:t>19</a:t>
            </a:fld>
            <a:endParaRPr lang="en-GB"/>
          </a:p>
        </p:txBody>
      </p:sp>
    </p:spTree>
    <p:extLst>
      <p:ext uri="{BB962C8B-B14F-4D97-AF65-F5344CB8AC3E}">
        <p14:creationId xmlns:p14="http://schemas.microsoft.com/office/powerpoint/2010/main" val="417705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39F60F52-365F-8A60-A811-EA607425B00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4AF2022-1C6F-E54E-F6D4-23919798F2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100" dirty="0"/>
          </a:p>
        </p:txBody>
      </p:sp>
      <p:sp>
        <p:nvSpPr>
          <p:cNvPr id="20484" name="Slide Number Placeholder 3">
            <a:extLst>
              <a:ext uri="{FF2B5EF4-FFF2-40B4-BE49-F238E27FC236}">
                <a16:creationId xmlns:a16="http://schemas.microsoft.com/office/drawing/2014/main" id="{64EF478F-E136-BDB0-374D-60F6CF5C2A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734EDAC-63C7-43E7-A299-CD686C02050F}"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the importance of absence procedures in the you safeguarding duty. Support staff understanding that all children and young people are potentially vulnerable to CCE and CSE regardless of their home circumstances and background and why vigilance is required around changes in behaviour and unexplained absence. </a:t>
            </a:r>
          </a:p>
        </p:txBody>
      </p:sp>
      <p:sp>
        <p:nvSpPr>
          <p:cNvPr id="4" name="Slide Number Placeholder 3"/>
          <p:cNvSpPr>
            <a:spLocks noGrp="1"/>
          </p:cNvSpPr>
          <p:nvPr>
            <p:ph type="sldNum" sz="quarter" idx="5"/>
          </p:nvPr>
        </p:nvSpPr>
        <p:spPr/>
        <p:txBody>
          <a:bodyPr/>
          <a:lstStyle/>
          <a:p>
            <a:fld id="{43AA7FB8-97A5-49F9-B009-8D2684A8E800}" type="slidenum">
              <a:rPr lang="en-GB" smtClean="0"/>
              <a:t>20</a:t>
            </a:fld>
            <a:endParaRPr lang="en-GB"/>
          </a:p>
        </p:txBody>
      </p:sp>
    </p:spTree>
    <p:extLst>
      <p:ext uri="{BB962C8B-B14F-4D97-AF65-F5344CB8AC3E}">
        <p14:creationId xmlns:p14="http://schemas.microsoft.com/office/powerpoint/2010/main" val="3446577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26E0453-4122-B1F8-D9C5-213622EA2E40}"/>
              </a:ext>
            </a:extLst>
          </p:cNvPr>
          <p:cNvSpPr>
            <a:spLocks noGrp="1" noRot="1" noChangeAspect="1" noChangeArrowheads="1" noTextEdit="1"/>
          </p:cNvSpPr>
          <p:nvPr>
            <p:ph type="sldImg"/>
          </p:nvPr>
        </p:nvSpPr>
        <p:spPr bwMode="auto">
          <a:xfrm>
            <a:off x="2286000" y="46038"/>
            <a:ext cx="2286000" cy="1285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52773F6-7A25-CE84-A1C1-708ED34A99A6}"/>
              </a:ext>
            </a:extLst>
          </p:cNvPr>
          <p:cNvSpPr>
            <a:spLocks noGrp="1"/>
          </p:cNvSpPr>
          <p:nvPr>
            <p:ph type="body" idx="1"/>
          </p:nvPr>
        </p:nvSpPr>
        <p:spPr>
          <a:xfrm>
            <a:off x="685800" y="1331913"/>
            <a:ext cx="5486400" cy="8112338"/>
          </a:xfrm>
        </p:spPr>
        <p:txBody>
          <a:bodyPr/>
          <a:lstStyle/>
          <a:p>
            <a:pPr>
              <a:defRPr/>
            </a:pPr>
            <a:r>
              <a:rPr lang="en-US" altLang="en-US" sz="1000" b="1" dirty="0"/>
              <a:t>“What are the </a:t>
            </a:r>
            <a:r>
              <a:rPr lang="en-GB" altLang="en-US" sz="1000" b="1" dirty="0"/>
              <a:t>factors that may increase a child's vulnerability to abuse or neglect or susceptibility to radicalisation? And why?”</a:t>
            </a:r>
            <a:endParaRPr lang="en-US" altLang="en-US" sz="1000" b="1" dirty="0"/>
          </a:p>
          <a:p>
            <a:pPr>
              <a:defRPr/>
            </a:pPr>
            <a:r>
              <a:rPr lang="en-GB" altLang="en-US" sz="1000" b="1" u="sng" dirty="0"/>
              <a:t>1. Children with (SEND)</a:t>
            </a:r>
            <a:r>
              <a:rPr lang="en-GB" altLang="en-US" sz="1000" u="sng" dirty="0"/>
              <a:t> or certain health conditions </a:t>
            </a:r>
            <a:r>
              <a:rPr lang="en-GB" altLang="en-US" sz="1000" dirty="0"/>
              <a:t>can face </a:t>
            </a:r>
            <a:r>
              <a:rPr lang="en-GB" altLang="en-US" sz="1000" b="1" dirty="0"/>
              <a:t>additional safeguarding challenges both online and offline.</a:t>
            </a:r>
            <a:endParaRPr lang="en-GB" altLang="en-US" sz="1000" dirty="0"/>
          </a:p>
          <a:p>
            <a:pPr>
              <a:defRPr/>
            </a:pPr>
            <a:r>
              <a:rPr lang="en-GB" sz="1000" dirty="0"/>
              <a:t>Explain how children with SEND are more vulnerable in terms of safeguarding, as they may:</a:t>
            </a:r>
          </a:p>
          <a:p>
            <a:pPr marL="171450" indent="-171450">
              <a:buFont typeface="Arial" panose="020B0604020202020204" pitchFamily="34" charset="0"/>
              <a:buChar char="•"/>
              <a:defRPr/>
            </a:pPr>
            <a:r>
              <a:rPr lang="en-GB" sz="1000" dirty="0"/>
              <a:t>not have the language to share concerns or cognitive ability to understand what is happening (more though not exclusively vulnerable to grooming if lower cognitive ability) </a:t>
            </a:r>
          </a:p>
          <a:p>
            <a:pPr marL="171450" indent="-171450">
              <a:buFont typeface="Arial" panose="020B0604020202020204" pitchFamily="34" charset="0"/>
              <a:buChar char="•"/>
              <a:defRPr/>
            </a:pPr>
            <a:r>
              <a:rPr lang="en-GB" sz="1000" dirty="0"/>
              <a:t>live in families under increased pressure, emotionally, physically, financially</a:t>
            </a:r>
          </a:p>
          <a:p>
            <a:pPr marL="171450" indent="-171450">
              <a:buFont typeface="Arial" panose="020B0604020202020204" pitchFamily="34" charset="0"/>
              <a:buChar char="•"/>
              <a:defRPr/>
            </a:pPr>
            <a:r>
              <a:rPr lang="en-GB" sz="1000" dirty="0"/>
              <a:t>be more isolated from protective factors of most peers </a:t>
            </a:r>
          </a:p>
          <a:p>
            <a:pPr marL="171450" indent="-171450">
              <a:buFont typeface="Arial" panose="020B0604020202020204" pitchFamily="34" charset="0"/>
              <a:buChar char="•"/>
              <a:defRPr/>
            </a:pPr>
            <a:r>
              <a:rPr lang="en-GB" sz="1000" dirty="0"/>
              <a:t>rely on intimate care – increased risk of physical/sexual abuse.</a:t>
            </a:r>
          </a:p>
          <a:p>
            <a:pPr>
              <a:defRPr/>
            </a:pPr>
            <a:r>
              <a:rPr lang="en-GB" altLang="en-US" sz="1000" b="1" dirty="0"/>
              <a:t>Additional barriers </a:t>
            </a:r>
            <a:r>
              <a:rPr lang="en-GB" altLang="en-US" sz="1000" dirty="0"/>
              <a:t>can exist when recognising abuse and neglect in this group of children. These can include: </a:t>
            </a:r>
          </a:p>
          <a:p>
            <a:pPr marL="171450" indent="-171450">
              <a:buFont typeface="Arial" panose="020B0604020202020204" pitchFamily="34" charset="0"/>
              <a:buChar char="•"/>
              <a:defRPr/>
            </a:pPr>
            <a:r>
              <a:rPr lang="en-GB" altLang="en-US" sz="1000" dirty="0"/>
              <a:t>assumptions that </a:t>
            </a:r>
            <a:r>
              <a:rPr lang="en-GB" altLang="en-US" sz="1000" b="1" dirty="0"/>
              <a:t>indicators of possible abuse such as behaviour, mood and injury relate to the child’s condition </a:t>
            </a:r>
            <a:r>
              <a:rPr lang="en-GB" altLang="en-US" sz="1000" dirty="0"/>
              <a:t>without further exploration; </a:t>
            </a:r>
          </a:p>
          <a:p>
            <a:pPr marL="171450" indent="-171450">
              <a:buFont typeface="Arial" panose="020B0604020202020204" pitchFamily="34" charset="0"/>
              <a:buChar char="•"/>
              <a:defRPr/>
            </a:pPr>
            <a:r>
              <a:rPr lang="en-GB" altLang="en-US" sz="1000" dirty="0"/>
              <a:t>these children being more prone to </a:t>
            </a:r>
            <a:r>
              <a:rPr lang="en-GB" altLang="en-US" sz="1000" b="1" dirty="0"/>
              <a:t>peer group isolation or bullying</a:t>
            </a:r>
            <a:r>
              <a:rPr lang="en-GB" altLang="en-US" sz="1000" dirty="0"/>
              <a:t> (including prejudice-based bullying) than other children;</a:t>
            </a:r>
          </a:p>
          <a:p>
            <a:pPr marL="171450" indent="-171450">
              <a:buFont typeface="Arial" panose="020B0604020202020204" pitchFamily="34" charset="0"/>
              <a:buChar char="•"/>
              <a:defRPr/>
            </a:pPr>
            <a:r>
              <a:rPr lang="en-GB" altLang="en-US" sz="1000" b="1" dirty="0"/>
              <a:t>communication barriers </a:t>
            </a:r>
            <a:r>
              <a:rPr lang="en-GB" altLang="en-US" sz="1000" dirty="0"/>
              <a:t>and difficulties in managing or reporting these challenges; and</a:t>
            </a:r>
          </a:p>
          <a:p>
            <a:pPr marL="171450" indent="-171450">
              <a:buFont typeface="Arial" panose="020B0604020202020204" pitchFamily="34" charset="0"/>
              <a:buChar char="•"/>
              <a:defRPr/>
            </a:pPr>
            <a:r>
              <a:rPr lang="en-GB" altLang="en-US" sz="1000" b="1" dirty="0"/>
              <a:t>cognitive understanding </a:t>
            </a:r>
            <a:r>
              <a:rPr lang="en-GB" altLang="en-US" sz="1000" dirty="0"/>
              <a:t>– being unable to understand the difference between fact and fiction in online content and then repeating the content/behaviours in schools or colleges or the consequences of doing so </a:t>
            </a:r>
            <a:endParaRPr lang="en-GB" altLang="en-US" sz="1000" i="1" dirty="0"/>
          </a:p>
          <a:p>
            <a:pPr>
              <a:defRPr/>
            </a:pPr>
            <a:r>
              <a:rPr lang="en-GB" sz="1000" b="1" dirty="0"/>
              <a:t>Hence the need for colleagues to share information about a child’s SEND.</a:t>
            </a:r>
            <a:r>
              <a:rPr lang="en-GB" sz="1000" dirty="0"/>
              <a:t> </a:t>
            </a:r>
          </a:p>
          <a:p>
            <a:pPr>
              <a:buFont typeface="Arial" panose="020B0604020202020204" pitchFamily="34" charset="0"/>
              <a:buNone/>
              <a:defRPr/>
            </a:pPr>
            <a:r>
              <a:rPr lang="en-GB" sz="1000" b="1" u="sng" dirty="0"/>
              <a:t>2. Children who are lesbian, gay, bi, or trans (LGBT)</a:t>
            </a:r>
            <a:r>
              <a:rPr lang="en-GB" sz="1000" b="1" dirty="0"/>
              <a:t> </a:t>
            </a:r>
            <a:r>
              <a:rPr lang="en-GB" sz="1000" dirty="0"/>
              <a:t>–</a:t>
            </a:r>
            <a:endParaRPr lang="en-GB" sz="1000" i="1" dirty="0"/>
          </a:p>
          <a:p>
            <a:pPr marL="171450" indent="-171450">
              <a:buFont typeface="Arial" panose="020B0604020202020204" pitchFamily="34" charset="0"/>
              <a:buChar char="•"/>
              <a:defRPr/>
            </a:pPr>
            <a:r>
              <a:rPr lang="en-GB" sz="1000" dirty="0"/>
              <a:t>The fact that a child or a young person may be LGBT is </a:t>
            </a:r>
            <a:r>
              <a:rPr lang="en-GB" sz="1000" b="1" dirty="0"/>
              <a:t>not in itself an inherent risk factor for harm</a:t>
            </a:r>
            <a:r>
              <a:rPr lang="en-GB" sz="1000" dirty="0"/>
              <a:t>. However, children who are </a:t>
            </a:r>
            <a:r>
              <a:rPr lang="en-GB" sz="1000" b="1" dirty="0"/>
              <a:t>LGBT can be targeted by other children</a:t>
            </a:r>
            <a:r>
              <a:rPr lang="en-GB" sz="1000" dirty="0"/>
              <a:t>. In some cases, a child who is perceived by other children to be LGBT (whether they are or not) can be just as vulnerable as children who identify as LGBT.</a:t>
            </a:r>
          </a:p>
          <a:p>
            <a:pPr marL="171450" indent="-171450">
              <a:buFont typeface="Arial" panose="020B0604020202020204" pitchFamily="34" charset="0"/>
              <a:buChar char="•"/>
              <a:defRPr/>
            </a:pPr>
            <a:r>
              <a:rPr lang="en-GB" sz="1000" b="1" dirty="0"/>
              <a:t>Risks can be compounded where children who are LGBT lack a trusted adult with whom they can be open. </a:t>
            </a:r>
            <a:r>
              <a:rPr lang="en-GB" sz="1000" dirty="0"/>
              <a:t>It is therefore vital that staff endeavour to reduce the additional barriers faced, and </a:t>
            </a:r>
            <a:r>
              <a:rPr lang="en-GB" sz="1000" b="1" dirty="0"/>
              <a:t>create a safe culture for them to speak out or share their concerns with members of staff.</a:t>
            </a:r>
          </a:p>
          <a:p>
            <a:pPr marL="171450" indent="-171450">
              <a:buFont typeface="Arial" panose="020B0604020202020204" pitchFamily="34" charset="0"/>
              <a:buChar char="•"/>
              <a:defRPr/>
            </a:pPr>
            <a:r>
              <a:rPr lang="en-GB" sz="1000" dirty="0"/>
              <a:t>Describe what we do in our school to support children who are LGBT </a:t>
            </a:r>
            <a:r>
              <a:rPr lang="en-GB" sz="1000" dirty="0" err="1"/>
              <a:t>ie</a:t>
            </a:r>
            <a:r>
              <a:rPr lang="en-GB" sz="1000" dirty="0"/>
              <a:t>:</a:t>
            </a:r>
          </a:p>
          <a:p>
            <a:pPr marL="628650" lvl="1" indent="-171450">
              <a:buFont typeface="Arial" panose="020B0604020202020204" pitchFamily="34" charset="0"/>
              <a:buChar char="•"/>
              <a:defRPr/>
            </a:pPr>
            <a:r>
              <a:rPr lang="en-GB" sz="1000" dirty="0"/>
              <a:t>LGBT inclusion forms part of our RSHE curriculum</a:t>
            </a:r>
          </a:p>
          <a:p>
            <a:pPr marL="628650" lvl="1" indent="-171450">
              <a:buFont typeface="Arial" panose="020B0604020202020204" pitchFamily="34" charset="0"/>
              <a:buChar char="•"/>
              <a:defRPr/>
            </a:pPr>
            <a:r>
              <a:rPr lang="en-GB" sz="1000" dirty="0"/>
              <a:t>pastoral support available [describe who the trusted adults are in the school, and what is the safe place for them to share their concerns]</a:t>
            </a:r>
          </a:p>
          <a:p>
            <a:pPr marL="628650" lvl="1" indent="-171450">
              <a:buFont typeface="Arial" panose="020B0604020202020204" pitchFamily="34" charset="0"/>
              <a:buChar char="•"/>
              <a:defRPr/>
            </a:pPr>
            <a:r>
              <a:rPr lang="en-GB" sz="1000" dirty="0"/>
              <a:t>procedures to help counter homophobic, </a:t>
            </a:r>
            <a:r>
              <a:rPr lang="en-GB" sz="1000" dirty="0" err="1"/>
              <a:t>biphobic</a:t>
            </a:r>
            <a:r>
              <a:rPr lang="en-GB" sz="1000" dirty="0"/>
              <a:t> and transphobic bullying and abuse etc.</a:t>
            </a:r>
          </a:p>
          <a:p>
            <a:pPr>
              <a:buFont typeface="Arial" panose="020B0604020202020204" pitchFamily="34" charset="0"/>
              <a:buNone/>
              <a:defRPr/>
            </a:pPr>
            <a:r>
              <a:rPr lang="en-GB" sz="1000" b="1" u="sng" dirty="0"/>
              <a:t>3. Mental health problems</a:t>
            </a:r>
            <a:r>
              <a:rPr lang="en-GB" sz="1000" u="sng" dirty="0"/>
              <a:t> </a:t>
            </a:r>
            <a:r>
              <a:rPr lang="en-GB" sz="1000" dirty="0"/>
              <a:t>can, in some case, be an indicator that a child has suffered or is at risk of suffering abuse, neglect or exploitation.</a:t>
            </a:r>
          </a:p>
          <a:p>
            <a:pPr>
              <a:buFont typeface="Arial" panose="020B0604020202020204" pitchFamily="34" charset="0"/>
              <a:buNone/>
              <a:defRPr/>
            </a:pPr>
            <a:r>
              <a:rPr lang="en-GB" sz="1000" b="1" u="sng" dirty="0"/>
              <a:t>4. Looked after children and previously looked after children </a:t>
            </a:r>
            <a:r>
              <a:rPr lang="en-GB" sz="1000" dirty="0"/>
              <a:t>may enter care for all sorts of reasons. But many enter because they have been abused or neglected. These experiences can leave children with complex emotional and mental health needs, which can increase their vulnerability to abuse.</a:t>
            </a:r>
          </a:p>
          <a:p>
            <a:pPr>
              <a:buFont typeface="Arial" panose="020B0604020202020204" pitchFamily="34" charset="0"/>
              <a:buNone/>
              <a:defRPr/>
            </a:pPr>
            <a:r>
              <a:rPr lang="en-GB" sz="1000" b="1" u="sng" dirty="0"/>
              <a:t>5. Children who are absent from education</a:t>
            </a:r>
            <a:r>
              <a:rPr lang="en-GB" sz="1000" dirty="0"/>
              <a:t>, particularly persistently, can act as a vital warning sign to a range of safeguarding issues including neglect, child sexual and child criminal exploitation- particularly county lines. It is important that our school’s response to children absent and missing from education supports identifying such abuse and helps prevent the risk of them going missing in the future. </a:t>
            </a:r>
          </a:p>
          <a:p>
            <a:pPr>
              <a:buFont typeface="Arial" panose="020B0604020202020204" pitchFamily="34" charset="0"/>
              <a:buNone/>
              <a:defRPr/>
            </a:pPr>
            <a:r>
              <a:rPr lang="en-GB" sz="1000" i="1" dirty="0"/>
              <a:t>Remind all staff your school’s response to children absent from and missing from education, including when problems are first emerging but also where children are already known to children’s social care and need a social worker (such as a child with a CIN or CP plan, or a looked after child), where going missing from education may increase known safeguarding risks within the family or in the community.  Missing education will also impact on educational outcomes.  We should continue to have high aspirations for these children and be mindful of Educational neglect.</a:t>
            </a:r>
          </a:p>
          <a:p>
            <a:pPr>
              <a:buFont typeface="Arial" panose="020B0604020202020204" pitchFamily="34" charset="0"/>
              <a:buNone/>
              <a:defRPr/>
            </a:pPr>
            <a:r>
              <a:rPr lang="en-GB" sz="1000" dirty="0"/>
              <a:t>This list isn’t exhaustive.</a:t>
            </a:r>
          </a:p>
        </p:txBody>
      </p:sp>
      <p:sp>
        <p:nvSpPr>
          <p:cNvPr id="30724" name="Slide Number Placeholder 3">
            <a:extLst>
              <a:ext uri="{FF2B5EF4-FFF2-40B4-BE49-F238E27FC236}">
                <a16:creationId xmlns:a16="http://schemas.microsoft.com/office/drawing/2014/main" id="{2F99DA5A-9565-2F7F-34FC-5CCFB212F2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8842F1A-95B9-4FBF-956C-E496F869204C}"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7949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t>DSL read:  Discovers: </a:t>
            </a:r>
            <a:r>
              <a:rPr lang="en-GB" sz="1100" b="0" dirty="0"/>
              <a:t>it will be rare for teachers to see visual evidence, and they should </a:t>
            </a:r>
            <a:r>
              <a:rPr lang="en-GB" sz="1100" b="1" dirty="0"/>
              <a:t>not</a:t>
            </a:r>
            <a:r>
              <a:rPr lang="en-GB" sz="1100" b="0" dirty="0"/>
              <a:t> be examining pupils/students, but the same definition of what is meant by ‘to discover that an act of FGM appears to have been carried out’ is used for all professionals to whom this mandatory reporting duty applies.</a:t>
            </a:r>
          </a:p>
          <a:p>
            <a:endParaRPr lang="en-GB"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E-learning: </a:t>
            </a:r>
            <a:r>
              <a:rPr lang="en-GB" sz="1100" dirty="0">
                <a:hlinkClick r:id="rId3"/>
              </a:rPr>
              <a:t>Recognising and preventing FGM training </a:t>
            </a:r>
            <a:r>
              <a:rPr lang="en-GB" sz="1100" dirty="0"/>
              <a:t>gives an introduction to FGM and the action you must take to protect girls who may be at risk</a:t>
            </a:r>
          </a:p>
          <a:p>
            <a:endParaRPr lang="en-GB" sz="1100" b="1" dirty="0"/>
          </a:p>
          <a:p>
            <a:endParaRPr lang="en-GB" sz="1100" dirty="0"/>
          </a:p>
          <a:p>
            <a:r>
              <a:rPr lang="en-GB" sz="1100" dirty="0" err="1"/>
              <a:t>KCSiE</a:t>
            </a:r>
            <a:r>
              <a:rPr lang="en-GB" sz="1100" dirty="0"/>
              <a:t> 2025 para 130: The safeguarding curriculum – RSHE/PSHE should be </a:t>
            </a:r>
            <a:r>
              <a:rPr lang="en-GB" sz="1100" b="1" dirty="0"/>
              <a:t>fully inclusive and developed to be age and stage of development appropriate</a:t>
            </a:r>
            <a:r>
              <a:rPr lang="en-GB" sz="1100" dirty="0"/>
              <a:t>.  This programme will include issues such as:</a:t>
            </a:r>
          </a:p>
          <a:p>
            <a:pPr marL="171450" indent="-171450">
              <a:buFont typeface="Arial" panose="020B0604020202020204" pitchFamily="34" charset="0"/>
              <a:buChar char="•"/>
            </a:pPr>
            <a:r>
              <a:rPr lang="en-GB" sz="1100" dirty="0"/>
              <a:t> the concepts of, and laws relating to – sexual consent, sexual exploitation, abuse, grooming, coercion, harassment, rape, domestic abuse, so-called ‘honour’-base violence such as forced marriage and FGM, and how to access support</a:t>
            </a:r>
          </a:p>
        </p:txBody>
      </p:sp>
      <p:sp>
        <p:nvSpPr>
          <p:cNvPr id="4" name="Slide Number Placeholder 3"/>
          <p:cNvSpPr>
            <a:spLocks noGrp="1"/>
          </p:cNvSpPr>
          <p:nvPr>
            <p:ph type="sldNum" sz="quarter" idx="5"/>
          </p:nvPr>
        </p:nvSpPr>
        <p:spPr/>
        <p:txBody>
          <a:bodyPr/>
          <a:lstStyle/>
          <a:p>
            <a:fld id="{495D3666-F1CD-4CCE-A79C-4A8C8D9C0F91}" type="slidenum">
              <a:rPr lang="en-GB" smtClean="0"/>
              <a:t>22</a:t>
            </a:fld>
            <a:endParaRPr lang="en-GB"/>
          </a:p>
        </p:txBody>
      </p:sp>
    </p:spTree>
    <p:extLst>
      <p:ext uri="{BB962C8B-B14F-4D97-AF65-F5344CB8AC3E}">
        <p14:creationId xmlns:p14="http://schemas.microsoft.com/office/powerpoint/2010/main" val="3698324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Experiencing domestic abuse can have a serious, long lasting emotional and psychological impact on children.  In some cases, a child may blame themselves for the abuse or may have had to leave the family home as a result.</a:t>
            </a:r>
          </a:p>
          <a:p>
            <a:pPr marL="0" indent="0">
              <a:buNone/>
            </a:pPr>
            <a:r>
              <a:rPr lang="en-GB" sz="1200" dirty="0"/>
              <a:t>Young people can also experience domestic abuse within their own intimate relationships.  This form of child-on-child abuse is sometimes referred to as ‘teenage relationship abuse.</a:t>
            </a:r>
          </a:p>
          <a:p>
            <a:pPr marL="0" indent="0">
              <a:buNone/>
            </a:pPr>
            <a:r>
              <a:rPr lang="en-GB" sz="1200" dirty="0"/>
              <a:t>Explain Operation Encompass </a:t>
            </a:r>
          </a:p>
          <a:p>
            <a:pPr marL="0" indent="0">
              <a:buNone/>
            </a:pPr>
            <a:endParaRPr lang="en-GB" sz="1200" dirty="0"/>
          </a:p>
          <a:p>
            <a:r>
              <a:rPr lang="en-GB" dirty="0"/>
              <a:t>Operation Encompass provides an advice and helpline service for all staff members from educational settings who may be concerned about children who have experienced domestic abuse. The helpline is available 8:00 to 13:00, Monday to Friday on 0204 513 9990</a:t>
            </a:r>
          </a:p>
          <a:p>
            <a:endParaRPr lang="en-GB" dirty="0"/>
          </a:p>
          <a:p>
            <a:r>
              <a:rPr lang="en-GB" dirty="0" err="1"/>
              <a:t>KCSiE</a:t>
            </a:r>
            <a:r>
              <a:rPr lang="en-GB" dirty="0"/>
              <a:t> 2025 </a:t>
            </a:r>
            <a:r>
              <a:rPr lang="en-GB" dirty="0" err="1"/>
              <a:t>Pgs</a:t>
            </a:r>
            <a:r>
              <a:rPr lang="en-GB" dirty="0"/>
              <a:t> 154-156</a:t>
            </a:r>
          </a:p>
        </p:txBody>
      </p:sp>
      <p:sp>
        <p:nvSpPr>
          <p:cNvPr id="4" name="Slide Number Placeholder 3"/>
          <p:cNvSpPr>
            <a:spLocks noGrp="1"/>
          </p:cNvSpPr>
          <p:nvPr>
            <p:ph type="sldNum" sz="quarter" idx="5"/>
          </p:nvPr>
        </p:nvSpPr>
        <p:spPr/>
        <p:txBody>
          <a:bodyPr/>
          <a:lstStyle/>
          <a:p>
            <a:fld id="{495D3666-F1CD-4CCE-A79C-4A8C8D9C0F91}" type="slidenum">
              <a:rPr lang="en-GB" smtClean="0"/>
              <a:t>23</a:t>
            </a:fld>
            <a:endParaRPr lang="en-GB"/>
          </a:p>
        </p:txBody>
      </p:sp>
    </p:spTree>
    <p:extLst>
      <p:ext uri="{BB962C8B-B14F-4D97-AF65-F5344CB8AC3E}">
        <p14:creationId xmlns:p14="http://schemas.microsoft.com/office/powerpoint/2010/main" val="2847765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9B62178F-A6AC-46AA-BA28-AA73802E03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4D875E46-0AD7-2D14-2B7C-E2F5068391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1100" b="1" dirty="0">
                <a:latin typeface="+mn-lt"/>
              </a:rPr>
              <a:t>DSL </a:t>
            </a:r>
            <a:r>
              <a:rPr lang="en-GB" altLang="en-US" sz="1100" b="0" dirty="0">
                <a:latin typeface="+mn-lt"/>
              </a:rPr>
              <a:t>to tell staff where to find the school’s Online safety policy and of the annual requirement to complete training ( it not currently mandatory to have a separate policy but is considered good practice, but this should be included in the safeguarding policy if not) and their responsibilities in this and when online safety training will happen and to complete cyber security training.</a:t>
            </a:r>
          </a:p>
          <a:p>
            <a:endParaRPr lang="en-GB" altLang="en-US" sz="11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100" b="0" i="0" u="none" strike="noStrike" kern="1200" cap="none" spc="0" normalizeH="0" baseline="0" noProof="0" dirty="0">
                <a:ln>
                  <a:noFill/>
                </a:ln>
                <a:solidFill>
                  <a:prstClr val="black"/>
                </a:solidFill>
                <a:effectLst/>
                <a:uLnTx/>
                <a:uFillTx/>
                <a:latin typeface="+mn-lt"/>
                <a:ea typeface="+mn-ea"/>
                <a:cs typeface="+mn-cs"/>
              </a:rPr>
              <a:t>The Department for Science, Innovation and Technology (DSIT) recently released the Cyber Security Breaches Survey 2024, highlighting that </a:t>
            </a:r>
            <a:r>
              <a:rPr kumimoji="0" lang="en-GB" altLang="en-US" sz="1100" b="1" i="0" u="none" strike="noStrike" kern="1200" cap="none" spc="0" normalizeH="0" baseline="0" noProof="0" dirty="0">
                <a:ln>
                  <a:noFill/>
                </a:ln>
                <a:solidFill>
                  <a:prstClr val="black"/>
                </a:solidFill>
                <a:effectLst/>
                <a:uLnTx/>
                <a:uFillTx/>
                <a:latin typeface="+mn-lt"/>
                <a:ea typeface="+mn-ea"/>
                <a:cs typeface="+mn-cs"/>
              </a:rPr>
              <a:t>71% of secondary schools </a:t>
            </a:r>
            <a:r>
              <a:rPr kumimoji="0" lang="en-GB" altLang="en-US" sz="1100" b="0" i="0" u="none" strike="noStrike" kern="1200" cap="none" spc="0" normalizeH="0" baseline="0" noProof="0" dirty="0">
                <a:ln>
                  <a:noFill/>
                </a:ln>
                <a:solidFill>
                  <a:prstClr val="black"/>
                </a:solidFill>
                <a:effectLst/>
                <a:uLnTx/>
                <a:uFillTx/>
                <a:latin typeface="+mn-lt"/>
                <a:ea typeface="+mn-ea"/>
                <a:cs typeface="+mn-cs"/>
              </a:rPr>
              <a:t>experienced a cyber breach or attack in the past year, in contrast to </a:t>
            </a:r>
            <a:r>
              <a:rPr kumimoji="0" lang="en-GB" altLang="en-US" sz="1100" b="1" i="0" u="none" strike="noStrike" kern="1200" cap="none" spc="0" normalizeH="0" baseline="0" noProof="0" dirty="0">
                <a:ln>
                  <a:noFill/>
                </a:ln>
                <a:solidFill>
                  <a:prstClr val="black"/>
                </a:solidFill>
                <a:effectLst/>
                <a:uLnTx/>
                <a:uFillTx/>
                <a:latin typeface="+mn-lt"/>
                <a:ea typeface="+mn-ea"/>
                <a:cs typeface="+mn-cs"/>
              </a:rPr>
              <a:t>52% of primary </a:t>
            </a:r>
            <a:r>
              <a:rPr kumimoji="0" lang="en-GB" altLang="en-US" sz="1100" b="0" i="0" u="none" strike="noStrike" kern="1200" cap="none" spc="0" normalizeH="0" baseline="0" noProof="0" dirty="0">
                <a:ln>
                  <a:noFill/>
                </a:ln>
                <a:solidFill>
                  <a:prstClr val="black"/>
                </a:solidFill>
                <a:effectLst/>
                <a:uLnTx/>
                <a:uFillTx/>
                <a:latin typeface="+mn-lt"/>
                <a:ea typeface="+mn-ea"/>
                <a:cs typeface="+mn-cs"/>
              </a:rPr>
              <a:t>schools.</a:t>
            </a:r>
            <a:r>
              <a:rPr kumimoji="0" lang="en-GB" sz="1100" b="0" i="0" u="none" strike="noStrike" kern="1200" cap="none" spc="0" normalizeH="0" baseline="0" noProof="0" dirty="0">
                <a:ln>
                  <a:noFill/>
                </a:ln>
                <a:solidFill>
                  <a:srgbClr val="141414"/>
                </a:solidFill>
                <a:effectLst/>
                <a:highlight>
                  <a:srgbClr val="FFFFFF"/>
                </a:highlight>
                <a:uLnTx/>
                <a:uFillTx/>
                <a:latin typeface="+mn-lt"/>
                <a:ea typeface="+mn-ea"/>
                <a:cs typeface="+mn-cs"/>
              </a:rPr>
              <a:t> </a:t>
            </a:r>
            <a:r>
              <a:rPr kumimoji="0" lang="en-GB" sz="1100" b="1" i="0" u="none" strike="noStrike" kern="1200" cap="none" spc="0" normalizeH="0" baseline="0" noProof="0" dirty="0">
                <a:ln>
                  <a:noFill/>
                </a:ln>
                <a:solidFill>
                  <a:srgbClr val="141414"/>
                </a:solidFill>
                <a:effectLst/>
                <a:highlight>
                  <a:srgbClr val="FFFFFF"/>
                </a:highlight>
                <a:uLnTx/>
                <a:uFillTx/>
                <a:latin typeface="+mn-lt"/>
                <a:ea typeface="+mn-ea"/>
                <a:cs typeface="+mn-cs"/>
              </a:rPr>
              <a:t>Phishing</a:t>
            </a:r>
            <a:r>
              <a:rPr kumimoji="0" lang="en-GB" sz="1100" b="0" i="0" u="none" strike="noStrike" kern="1200" cap="none" spc="0" normalizeH="0" baseline="0" noProof="0" dirty="0">
                <a:ln>
                  <a:noFill/>
                </a:ln>
                <a:solidFill>
                  <a:srgbClr val="141414"/>
                </a:solidFill>
                <a:effectLst/>
                <a:highlight>
                  <a:srgbClr val="FFFFFF"/>
                </a:highlight>
                <a:uLnTx/>
                <a:uFillTx/>
                <a:latin typeface="+mn-lt"/>
                <a:ea typeface="+mn-ea"/>
                <a:cs typeface="+mn-cs"/>
              </a:rPr>
              <a:t> remains the most frequent type of cyber breach within educational institutions with the survey showing that </a:t>
            </a:r>
            <a:r>
              <a:rPr kumimoji="0" lang="en-GB" sz="1100" b="1" i="0" u="none" strike="noStrike" kern="1200" cap="none" spc="0" normalizeH="0" baseline="0" noProof="0" dirty="0">
                <a:ln>
                  <a:noFill/>
                </a:ln>
                <a:solidFill>
                  <a:srgbClr val="141414"/>
                </a:solidFill>
                <a:effectLst/>
                <a:highlight>
                  <a:srgbClr val="FFFFFF"/>
                </a:highlight>
                <a:uLnTx/>
                <a:uFillTx/>
                <a:latin typeface="+mn-lt"/>
                <a:ea typeface="+mn-ea"/>
                <a:cs typeface="+mn-cs"/>
              </a:rPr>
              <a:t>92% of primary schools </a:t>
            </a:r>
            <a:r>
              <a:rPr kumimoji="0" lang="en-GB" sz="1100" b="0" i="0" u="none" strike="noStrike" kern="1200" cap="none" spc="0" normalizeH="0" baseline="0" noProof="0" dirty="0">
                <a:ln>
                  <a:noFill/>
                </a:ln>
                <a:solidFill>
                  <a:srgbClr val="141414"/>
                </a:solidFill>
                <a:effectLst/>
                <a:highlight>
                  <a:srgbClr val="FFFFFF"/>
                </a:highlight>
                <a:uLnTx/>
                <a:uFillTx/>
                <a:latin typeface="+mn-lt"/>
                <a:ea typeface="+mn-ea"/>
                <a:cs typeface="+mn-cs"/>
              </a:rPr>
              <a:t>and </a:t>
            </a:r>
            <a:r>
              <a:rPr kumimoji="0" lang="en-GB" sz="1100" b="1" i="0" u="none" strike="noStrike" kern="1200" cap="none" spc="0" normalizeH="0" baseline="0" noProof="0" dirty="0">
                <a:ln>
                  <a:noFill/>
                </a:ln>
                <a:solidFill>
                  <a:srgbClr val="141414"/>
                </a:solidFill>
                <a:effectLst/>
                <a:highlight>
                  <a:srgbClr val="FFFFFF"/>
                </a:highlight>
                <a:uLnTx/>
                <a:uFillTx/>
                <a:latin typeface="+mn-lt"/>
                <a:ea typeface="+mn-ea"/>
                <a:cs typeface="+mn-cs"/>
              </a:rPr>
              <a:t>89% of secondary schools </a:t>
            </a:r>
            <a:r>
              <a:rPr kumimoji="0" lang="en-GB" sz="1100" b="0" i="0" u="none" strike="noStrike" kern="1200" cap="none" spc="0" normalizeH="0" baseline="0" noProof="0" dirty="0">
                <a:ln>
                  <a:noFill/>
                </a:ln>
                <a:solidFill>
                  <a:srgbClr val="141414"/>
                </a:solidFill>
                <a:effectLst/>
                <a:highlight>
                  <a:srgbClr val="FFFFFF"/>
                </a:highlight>
                <a:uLnTx/>
                <a:uFillTx/>
                <a:latin typeface="+mn-lt"/>
                <a:ea typeface="+mn-ea"/>
                <a:cs typeface="+mn-cs"/>
              </a:rPr>
              <a:t>reported encountering phishing attempts.</a:t>
            </a:r>
            <a:endParaRPr kumimoji="0" lang="en-GB" altLang="en-US" sz="1100" b="0" i="0" u="none" strike="noStrike" kern="1200" cap="none" spc="0" normalizeH="0" baseline="0" noProof="0" dirty="0">
              <a:ln>
                <a:noFill/>
              </a:ln>
              <a:solidFill>
                <a:prstClr val="black"/>
              </a:solidFill>
              <a:effectLst/>
              <a:uLnTx/>
              <a:uFillTx/>
              <a:latin typeface="+mn-lt"/>
              <a:ea typeface="+mn-ea"/>
              <a:cs typeface="+mn-cs"/>
            </a:endParaRPr>
          </a:p>
          <a:p>
            <a:endParaRPr lang="en-GB" altLang="en-US" sz="1100" b="1" dirty="0">
              <a:latin typeface="+mn-lt"/>
            </a:endParaRPr>
          </a:p>
        </p:txBody>
      </p:sp>
      <p:sp>
        <p:nvSpPr>
          <p:cNvPr id="32772" name="Slide Number Placeholder 3">
            <a:extLst>
              <a:ext uri="{FF2B5EF4-FFF2-40B4-BE49-F238E27FC236}">
                <a16:creationId xmlns:a16="http://schemas.microsoft.com/office/drawing/2014/main" id="{EF2659BB-D459-D871-0FF0-BB940B6C98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AD09B10-3F1A-4C2E-9687-06B7D073C896}"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to DSL – you may choose to share this with staff, display in your setting and follow up in a future briefing.</a:t>
            </a:r>
          </a:p>
          <a:p>
            <a:r>
              <a:rPr lang="en-GB" dirty="0"/>
              <a:t>Please also remember the principles of Notice, Check, Share</a:t>
            </a:r>
          </a:p>
          <a:p>
            <a:r>
              <a:rPr lang="en-GB" dirty="0"/>
              <a:t>NOTICE the change in behaviour, use of language or other Prevent related concerns.</a:t>
            </a:r>
          </a:p>
          <a:p>
            <a:r>
              <a:rPr lang="en-GB" dirty="0"/>
              <a:t>CHECK your concern with the Designated Safeguarding Lead </a:t>
            </a:r>
          </a:p>
          <a:p>
            <a:r>
              <a:rPr lang="en-GB" dirty="0"/>
              <a:t>SHARE your concerns with Counter Terrorism Policing by submitting a referral - remembering to submit as much detail as possible taking note of the prompts on the referral form to allow the police to make an accurate assessment.</a:t>
            </a:r>
          </a:p>
          <a:p>
            <a:endParaRPr lang="en-GB" dirty="0"/>
          </a:p>
        </p:txBody>
      </p:sp>
      <p:sp>
        <p:nvSpPr>
          <p:cNvPr id="4" name="Slide Number Placeholder 3"/>
          <p:cNvSpPr>
            <a:spLocks noGrp="1"/>
          </p:cNvSpPr>
          <p:nvPr>
            <p:ph type="sldNum" sz="quarter" idx="5"/>
          </p:nvPr>
        </p:nvSpPr>
        <p:spPr/>
        <p:txBody>
          <a:bodyPr/>
          <a:lstStyle/>
          <a:p>
            <a:fld id="{43AA7FB8-97A5-49F9-B009-8D2684A8E800}" type="slidenum">
              <a:rPr lang="en-GB" smtClean="0"/>
              <a:t>25</a:t>
            </a:fld>
            <a:endParaRPr lang="en-GB"/>
          </a:p>
        </p:txBody>
      </p:sp>
    </p:spTree>
    <p:extLst>
      <p:ext uri="{BB962C8B-B14F-4D97-AF65-F5344CB8AC3E}">
        <p14:creationId xmlns:p14="http://schemas.microsoft.com/office/powerpoint/2010/main" val="284431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Part 5</a:t>
            </a:r>
          </a:p>
        </p:txBody>
      </p:sp>
      <p:sp>
        <p:nvSpPr>
          <p:cNvPr id="4" name="Slide Number Placeholder 3"/>
          <p:cNvSpPr>
            <a:spLocks noGrp="1"/>
          </p:cNvSpPr>
          <p:nvPr>
            <p:ph type="sldNum" sz="quarter" idx="5"/>
          </p:nvPr>
        </p:nvSpPr>
        <p:spPr/>
        <p:txBody>
          <a:bodyPr/>
          <a:lstStyle/>
          <a:p>
            <a:fld id="{43AA7FB8-97A5-49F9-B009-8D2684A8E800}" type="slidenum">
              <a:rPr lang="en-GB" smtClean="0"/>
              <a:t>26</a:t>
            </a:fld>
            <a:endParaRPr lang="en-GB"/>
          </a:p>
        </p:txBody>
      </p:sp>
    </p:spTree>
    <p:extLst>
      <p:ext uri="{BB962C8B-B14F-4D97-AF65-F5344CB8AC3E}">
        <p14:creationId xmlns:p14="http://schemas.microsoft.com/office/powerpoint/2010/main" val="3871500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25" y="358775"/>
            <a:ext cx="3525838" cy="1984375"/>
          </a:xfrm>
        </p:spPr>
      </p:sp>
      <p:sp>
        <p:nvSpPr>
          <p:cNvPr id="3" name="Notes Placeholder 2"/>
          <p:cNvSpPr>
            <a:spLocks noGrp="1"/>
          </p:cNvSpPr>
          <p:nvPr>
            <p:ph type="body" idx="1"/>
          </p:nvPr>
        </p:nvSpPr>
        <p:spPr>
          <a:xfrm>
            <a:off x="685800" y="2343150"/>
            <a:ext cx="5486400" cy="738770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1" u="sng"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000" b="1" i="1" u="sng" strike="noStrike" kern="1200" cap="none" spc="0" normalizeH="0" baseline="0" noProof="0" dirty="0">
                <a:ln>
                  <a:noFill/>
                </a:ln>
                <a:solidFill>
                  <a:prstClr val="black"/>
                </a:solidFill>
                <a:effectLst/>
                <a:uLnTx/>
                <a:uFillTx/>
                <a:latin typeface="Calibri" panose="020F0502020204030204"/>
                <a:ea typeface="+mn-ea"/>
                <a:cs typeface="+mn-cs"/>
              </a:rPr>
              <a:t>What opportunities and time do we have to build authentic relationships? – what does a trusted relationship look like?</a:t>
            </a:r>
            <a:endParaRPr kumimoji="0" lang="en-GB" sz="10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If we have a responsibility to identify and not just respond to issues, how do we know what is normal for our children to be able to determine when something abnormal is happening? Remember children do not always know that they are experiencing neglect or abuse and so we must be better at identifying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To safeguard and to identify issues early, very importantly, there is a need for problem-free talk during start end of class time, corridor chat. Key that staff don’t always appear too busy.  Lunch and break times? How does problem free talk fit with your role?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1" u="none" strike="noStrike" kern="1200" cap="none" spc="0" normalizeH="0" baseline="0" noProof="0" dirty="0">
                <a:ln>
                  <a:noFill/>
                </a:ln>
                <a:solidFill>
                  <a:prstClr val="black"/>
                </a:solidFill>
                <a:effectLst/>
                <a:uLnTx/>
                <a:uFillTx/>
                <a:latin typeface="Calibri" panose="020F0502020204030204"/>
                <a:ea typeface="+mn-ea"/>
                <a:cs typeface="+mn-cs"/>
              </a:rPr>
              <a:t>2. </a:t>
            </a:r>
            <a:r>
              <a:rPr kumimoji="0" lang="en-GB" sz="1000" b="1" i="1" u="sng" strike="noStrike" kern="1200" cap="none" spc="0" normalizeH="0" baseline="0" noProof="0" dirty="0">
                <a:ln>
                  <a:noFill/>
                </a:ln>
                <a:solidFill>
                  <a:prstClr val="black"/>
                </a:solidFill>
                <a:effectLst/>
                <a:uLnTx/>
                <a:uFillTx/>
                <a:latin typeface="Calibri" panose="020F0502020204030204"/>
                <a:ea typeface="+mn-ea"/>
                <a:cs typeface="+mn-cs"/>
              </a:rPr>
              <a:t>What questions do we ask that show we are interested?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TED often used as a tool when a child makes a disclosure to prevent asking leading questions and this is important in legal cases to be sure a child hasn’t been led or coached into making the disclosure. More widely, TED is a good way generally to ask open questions: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T</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ell – ‘How was your weekend? (not Did you have a lovely weekend? - expectation is that a child should say ‘yes’ and not want to disappoint if the real answer is ‘no’)</a:t>
            </a: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 Tell </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me what me what happened to your knee (not ‘what did you do to your knee?’)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E</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xplain – ‘You had a surprise present from your aunt – explain the surprise to me? Who gets to know?’ </a:t>
            </a:r>
            <a:r>
              <a:rPr kumimoji="0" lang="en-GB" sz="1000" b="0" i="0" u="none" strike="noStrike" kern="1200" cap="none" spc="0" normalizeH="0" baseline="0" noProof="0" dirty="0" err="1">
                <a:ln>
                  <a:noFill/>
                </a:ln>
                <a:solidFill>
                  <a:prstClr val="black"/>
                </a:solidFill>
                <a:effectLst/>
                <a:uLnTx/>
                <a:uFillTx/>
                <a:latin typeface="Calibri" panose="020F0502020204030204"/>
                <a:ea typeface="+mn-ea"/>
                <a:cs typeface="+mn-cs"/>
              </a:rPr>
              <a:t>eg</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special present of a phone from an aunt – something a child is excited about might be a concern for you if the phone is for exclusive use between the aunt and the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escribe  - ‘So you play games at the weekend ? Describe how that works. Who plays? How does it go?’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1" u="none" strike="noStrike" kern="1200" cap="none" spc="0" normalizeH="0" baseline="0" noProof="0" dirty="0">
                <a:ln>
                  <a:noFill/>
                </a:ln>
                <a:solidFill>
                  <a:prstClr val="black"/>
                </a:solidFill>
                <a:effectLst/>
                <a:uLnTx/>
                <a:uFillTx/>
                <a:latin typeface="Calibri" panose="020F0502020204030204"/>
                <a:ea typeface="+mn-ea"/>
                <a:cs typeface="+mn-cs"/>
              </a:rPr>
              <a:t>3. </a:t>
            </a:r>
            <a:r>
              <a:rPr kumimoji="0" lang="en-GB" sz="1000" b="1" i="1" u="sng" strike="noStrike" kern="1200" cap="none" spc="0" normalizeH="0" baseline="0" noProof="0" dirty="0">
                <a:ln>
                  <a:noFill/>
                </a:ln>
                <a:solidFill>
                  <a:prstClr val="black"/>
                </a:solidFill>
                <a:effectLst/>
                <a:uLnTx/>
                <a:uFillTx/>
                <a:latin typeface="Calibri" panose="020F0502020204030204"/>
                <a:ea typeface="+mn-ea"/>
                <a:cs typeface="+mn-cs"/>
              </a:rPr>
              <a:t>What information do we share about them with colleagues?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GDPR – has led some to be concerned that they cannot share sensitive information about a child. Stress that we must (and can) share information within school when it will safeguard the child/ young person. All school staff are bound by rules of confidentiality around the school </a:t>
            </a:r>
            <a:r>
              <a:rPr kumimoji="0" lang="en-GB" sz="1000" b="0" i="0" u="none" strike="noStrike" kern="1200" cap="none" spc="0" normalizeH="0" baseline="0" noProof="0" dirty="0" err="1">
                <a:ln>
                  <a:noFill/>
                </a:ln>
                <a:solidFill>
                  <a:prstClr val="black"/>
                </a:solidFill>
                <a:effectLst/>
                <a:uLnTx/>
                <a:uFillTx/>
                <a:latin typeface="Calibri" panose="020F0502020204030204"/>
                <a:ea typeface="+mn-ea"/>
                <a:cs typeface="+mn-cs"/>
              </a:rPr>
              <a:t>ie</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not shared outside school or for any purpose within school other than in the best interests of the child. If in doubt, always share. We also must also be prepared to hear/know information about a child that we find hard to hear.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One of the seven golden rules is that information you share must be </a:t>
            </a:r>
            <a:r>
              <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rPr>
              <a:t>Necessary, proportionate, relevant, accurate, timely and secure. </a:t>
            </a:r>
            <a:r>
              <a:rPr lang="en-GB" sz="1000" kern="100" dirty="0">
                <a:solidFill>
                  <a:srgbClr val="000000"/>
                </a:solidFill>
                <a:effectLst/>
                <a:latin typeface="Aptos" panose="020B0004020202020204" pitchFamily="34" charset="0"/>
                <a:ea typeface="Calibri" panose="020F0502020204030204" pitchFamily="34" charset="0"/>
                <a:cs typeface="Arial" panose="020B0604020202020204" pitchFamily="34" charset="0"/>
                <a:hlinkClick r:id="rId3"/>
              </a:rPr>
              <a:t>Information sharing DfE guidance</a:t>
            </a:r>
            <a:endParaRPr lang="en-GB" sz="1000" kern="100" dirty="0">
              <a:effectLst/>
              <a:latin typeface="Aptos"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rPr>
              <a:t>This is covered in the separate Record Keeping PPT.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err="1">
                <a:ln>
                  <a:noFill/>
                </a:ln>
                <a:solidFill>
                  <a:prstClr val="black"/>
                </a:solidFill>
                <a:effectLst/>
                <a:uLnTx/>
                <a:uFillTx/>
                <a:latin typeface="Calibri" panose="020F0502020204030204"/>
                <a:ea typeface="+mn-ea"/>
                <a:cs typeface="+mn-cs"/>
              </a:rPr>
              <a:t>KCSiE</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2025 makes numerous reference to the importance of information sharing.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All staff dealing directly with children need to know the existing issues for children.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Question to delegates: </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How is such information shared in our school?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1" u="none" strike="noStrike" kern="1200" cap="none" spc="0" normalizeH="0" baseline="0" noProof="0" dirty="0">
                <a:ln>
                  <a:noFill/>
                </a:ln>
                <a:solidFill>
                  <a:prstClr val="black"/>
                </a:solidFill>
                <a:effectLst/>
                <a:uLnTx/>
                <a:uFillTx/>
                <a:latin typeface="Calibri" panose="020F0502020204030204"/>
                <a:ea typeface="+mn-ea"/>
                <a:cs typeface="+mn-cs"/>
              </a:rPr>
              <a:t>4. </a:t>
            </a:r>
            <a:r>
              <a:rPr kumimoji="0" lang="en-GB" sz="1000" b="1" i="1" u="sng" strike="noStrike" kern="1200" cap="none" spc="0" normalizeH="0" baseline="0" noProof="0" dirty="0">
                <a:ln>
                  <a:noFill/>
                </a:ln>
                <a:solidFill>
                  <a:prstClr val="black"/>
                </a:solidFill>
                <a:effectLst/>
                <a:uLnTx/>
                <a:uFillTx/>
                <a:latin typeface="Calibri" panose="020F0502020204030204"/>
                <a:ea typeface="+mn-ea"/>
                <a:cs typeface="+mn-cs"/>
              </a:rPr>
              <a:t>What has this got to do with safeguarding?</a:t>
            </a:r>
            <a:endParaRPr kumimoji="0" lang="en-GB" sz="10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Knowing our children is a key way to ensure we are able to represent the voice of the child. The voice of the child is not just by recording in writing word for word what a child says if making a specific disclosure of abuse.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Note as professionals we sometimes want to speak on behalf of the child and to teach or explain something to them even before we have taken time to listen to them. It is important to take ‘one-down’ position.</a:t>
            </a:r>
            <a:endParaRPr lang="en-GB" sz="1100" dirty="0"/>
          </a:p>
        </p:txBody>
      </p:sp>
      <p:sp>
        <p:nvSpPr>
          <p:cNvPr id="4" name="Slide Number Placeholder 3"/>
          <p:cNvSpPr>
            <a:spLocks noGrp="1"/>
          </p:cNvSpPr>
          <p:nvPr>
            <p:ph type="sldNum" sz="quarter" idx="5"/>
          </p:nvPr>
        </p:nvSpPr>
        <p:spPr/>
        <p:txBody>
          <a:bodyPr/>
          <a:lstStyle/>
          <a:p>
            <a:fld id="{495D3666-F1CD-4CCE-A79C-4A8C8D9C0F91}" type="slidenum">
              <a:rPr lang="en-GB" smtClean="0"/>
              <a:t>27</a:t>
            </a:fld>
            <a:endParaRPr lang="en-GB"/>
          </a:p>
        </p:txBody>
      </p:sp>
    </p:spTree>
    <p:extLst>
      <p:ext uri="{BB962C8B-B14F-4D97-AF65-F5344CB8AC3E}">
        <p14:creationId xmlns:p14="http://schemas.microsoft.com/office/powerpoint/2010/main" val="1930626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5D3666-F1CD-4CCE-A79C-4A8C8D9C0F91}" type="slidenum">
              <a:rPr lang="en-GB" smtClean="0"/>
              <a:t>28</a:t>
            </a:fld>
            <a:endParaRPr lang="en-GB"/>
          </a:p>
        </p:txBody>
      </p:sp>
    </p:spTree>
    <p:extLst>
      <p:ext uri="{BB962C8B-B14F-4D97-AF65-F5344CB8AC3E}">
        <p14:creationId xmlns:p14="http://schemas.microsoft.com/office/powerpoint/2010/main" val="19000277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Aptos" panose="020B0004020202020204" pitchFamily="34" charset="0"/>
                <a:hlinkClick r:id="rId3"/>
              </a:rPr>
              <a:t>Barnardos Language Matters</a:t>
            </a:r>
            <a:endParaRPr lang="en-GB" sz="1200" b="1" dirty="0">
              <a:latin typeface="Aptos" panose="020B0004020202020204" pitchFamily="34" charset="0"/>
            </a:endParaRPr>
          </a:p>
          <a:p>
            <a:endParaRPr lang="en-GB" dirty="0"/>
          </a:p>
        </p:txBody>
      </p:sp>
      <p:sp>
        <p:nvSpPr>
          <p:cNvPr id="4" name="Slide Number Placeholder 3"/>
          <p:cNvSpPr>
            <a:spLocks noGrp="1"/>
          </p:cNvSpPr>
          <p:nvPr>
            <p:ph type="sldNum" sz="quarter" idx="5"/>
          </p:nvPr>
        </p:nvSpPr>
        <p:spPr/>
        <p:txBody>
          <a:bodyPr/>
          <a:lstStyle/>
          <a:p>
            <a:fld id="{495D3666-F1CD-4CCE-A79C-4A8C8D9C0F91}" type="slidenum">
              <a:rPr lang="en-GB" smtClean="0"/>
              <a:t>29</a:t>
            </a:fld>
            <a:endParaRPr lang="en-GB"/>
          </a:p>
        </p:txBody>
      </p:sp>
    </p:spTree>
    <p:extLst>
      <p:ext uri="{BB962C8B-B14F-4D97-AF65-F5344CB8AC3E}">
        <p14:creationId xmlns:p14="http://schemas.microsoft.com/office/powerpoint/2010/main" val="3833433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E3BFB2CF-3409-5029-E805-387EDA6ACB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0A030236-6757-AE89-1958-7E94DFECB7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1100" dirty="0"/>
              <a:t>Remind staff that anyone can be triggered by this emotive subject – take a break outside the room if needed.</a:t>
            </a:r>
          </a:p>
          <a:p>
            <a:r>
              <a:rPr lang="en-GB" altLang="en-US" sz="1100" dirty="0"/>
              <a:t>(Ensure that you check in with a member of staff who leaves the room.)</a:t>
            </a:r>
          </a:p>
        </p:txBody>
      </p:sp>
      <p:sp>
        <p:nvSpPr>
          <p:cNvPr id="22532" name="Slide Number Placeholder 3">
            <a:extLst>
              <a:ext uri="{FF2B5EF4-FFF2-40B4-BE49-F238E27FC236}">
                <a16:creationId xmlns:a16="http://schemas.microsoft.com/office/drawing/2014/main" id="{C78EB507-FB7C-742A-A77D-B32EA793C1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FF8A2D-13EC-41AB-AB93-9C8D724C69DB}"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Part 7</a:t>
            </a:r>
          </a:p>
          <a:p>
            <a:r>
              <a:rPr lang="en-GB" sz="1100" dirty="0"/>
              <a:t>Warning next slide includes news reports of abuse cases. These have all been in the news in 2025. You may wish to use some or all as examples of the importance of professional curiosity and vigilance. </a:t>
            </a:r>
          </a:p>
        </p:txBody>
      </p:sp>
      <p:sp>
        <p:nvSpPr>
          <p:cNvPr id="4" name="Slide Number Placeholder 3"/>
          <p:cNvSpPr>
            <a:spLocks noGrp="1"/>
          </p:cNvSpPr>
          <p:nvPr>
            <p:ph type="sldNum" sz="quarter" idx="5"/>
          </p:nvPr>
        </p:nvSpPr>
        <p:spPr/>
        <p:txBody>
          <a:bodyPr/>
          <a:lstStyle/>
          <a:p>
            <a:fld id="{495D3666-F1CD-4CCE-A79C-4A8C8D9C0F91}" type="slidenum">
              <a:rPr lang="en-GB" smtClean="0"/>
              <a:t>30</a:t>
            </a:fld>
            <a:endParaRPr lang="en-GB"/>
          </a:p>
        </p:txBody>
      </p:sp>
    </p:spTree>
    <p:extLst>
      <p:ext uri="{BB962C8B-B14F-4D97-AF65-F5344CB8AC3E}">
        <p14:creationId xmlns:p14="http://schemas.microsoft.com/office/powerpoint/2010/main" val="3752658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1. 27 June 2025</a:t>
            </a:r>
          </a:p>
          <a:p>
            <a:r>
              <a:rPr lang="en-GB" sz="1000" dirty="0"/>
              <a:t>A paedophile who committed a string of "revolting" sexual offences against children has been jailed for 19 years.</a:t>
            </a:r>
          </a:p>
          <a:p>
            <a:endParaRPr lang="en-GB" sz="1000" dirty="0"/>
          </a:p>
          <a:p>
            <a:r>
              <a:rPr lang="en-GB" sz="1000" dirty="0"/>
              <a:t>Mark Manship, 39, of Cardiff, was convicted of raping, sexually assaulting and sharing indecent images of a young girl from Bristol online.</a:t>
            </a:r>
          </a:p>
          <a:p>
            <a:endParaRPr lang="en-GB" sz="1000" dirty="0"/>
          </a:p>
          <a:p>
            <a:r>
              <a:rPr lang="en-GB" sz="1000" dirty="0"/>
              <a:t>During sentencing at Bristol Crown Court on Friday, he was made subject to a lifelong Sexual Harm Prevention Order, restraining orders and was added to the sex offenders register.</a:t>
            </a:r>
          </a:p>
          <a:p>
            <a:endParaRPr lang="en-GB" sz="1000" dirty="0"/>
          </a:p>
          <a:p>
            <a:r>
              <a:rPr lang="en-GB" sz="1000" dirty="0"/>
              <a:t>Det Con Elizabeth Howell described Manship as a "manipulative man who committed truly abhorrent crimes to fuel his own grotesque sexual desires".</a:t>
            </a:r>
          </a:p>
          <a:p>
            <a:r>
              <a:rPr lang="en-GB" sz="1000" dirty="0"/>
              <a:t>2. 24 June 2025</a:t>
            </a:r>
          </a:p>
          <a:p>
            <a:r>
              <a:rPr lang="en-GB" sz="1000" dirty="0"/>
              <a:t>A police force that repeatedly met the family of a nine-year-old boy who was later murdered in his home did not sufficiently train front-line officers to identify child abuse, a police watchdog's report concluded.</a:t>
            </a:r>
          </a:p>
          <a:p>
            <a:endParaRPr lang="en-GB" sz="1000" dirty="0"/>
          </a:p>
          <a:p>
            <a:r>
              <a:rPr lang="en-GB" sz="1000" dirty="0"/>
              <a:t>Alfie Steele was killed by his mother and her partner at their home in Droitwich, Worcestershire, in 2021 and the pair were jailed two years later. The nine-year-old was subjected to months of abuse and died after being held under the water in the bath at his home in February 2021.</a:t>
            </a:r>
          </a:p>
          <a:p>
            <a:endParaRPr lang="en-GB" sz="1000" dirty="0"/>
          </a:p>
          <a:p>
            <a:r>
              <a:rPr lang="en-GB" sz="1000" dirty="0"/>
              <a:t>He had endured years of abuse and had more than 50 injuries on his body at the time of his death.</a:t>
            </a:r>
          </a:p>
          <a:p>
            <a:endParaRPr lang="en-GB" sz="1000" dirty="0"/>
          </a:p>
          <a:p>
            <a:r>
              <a:rPr lang="en-GB" sz="1000" dirty="0"/>
              <a:t>Alfie's mother, Carla Scott was jailed for manslaughter, while her partner, Dirk Howell was sentenced to at least 32 years in prison for murder in June 2023.</a:t>
            </a:r>
          </a:p>
          <a:p>
            <a:r>
              <a:rPr lang="en-GB" sz="1000" dirty="0"/>
              <a:t>3.</a:t>
            </a:r>
            <a:r>
              <a:rPr lang="en-GB" sz="1200" b="0" i="0" kern="1200" dirty="0">
                <a:solidFill>
                  <a:schemeClr val="tx1"/>
                </a:solidFill>
                <a:effectLst/>
                <a:latin typeface="+mn-lt"/>
                <a:ea typeface="+mn-ea"/>
                <a:cs typeface="+mn-cs"/>
              </a:rPr>
              <a:t> 12 May 2025</a:t>
            </a:r>
          </a:p>
          <a:p>
            <a:pPr fontAlgn="base"/>
            <a:r>
              <a:rPr lang="en-GB" sz="1200" b="1" i="0" kern="1200" dirty="0">
                <a:solidFill>
                  <a:schemeClr val="tx1"/>
                </a:solidFill>
                <a:effectLst/>
                <a:latin typeface="+mn-lt"/>
                <a:ea typeface="+mn-ea"/>
                <a:cs typeface="+mn-cs"/>
              </a:rPr>
              <a:t>A man who live streamed real-time acts of child sexual abuse from the Philippines and shared indecent images of children has been jailed for four years.</a:t>
            </a:r>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Darren Ashton, from </a:t>
            </a:r>
            <a:r>
              <a:rPr lang="en-GB" sz="1200" b="0" i="0" kern="1200" dirty="0" err="1">
                <a:solidFill>
                  <a:schemeClr val="tx1"/>
                </a:solidFill>
                <a:effectLst/>
                <a:latin typeface="+mn-lt"/>
                <a:ea typeface="+mn-ea"/>
                <a:cs typeface="+mn-cs"/>
              </a:rPr>
              <a:t>Washford</a:t>
            </a:r>
            <a:r>
              <a:rPr lang="en-GB" sz="1200" b="0" i="0" kern="1200" dirty="0">
                <a:solidFill>
                  <a:schemeClr val="tx1"/>
                </a:solidFill>
                <a:effectLst/>
                <a:latin typeface="+mn-lt"/>
                <a:ea typeface="+mn-ea"/>
                <a:cs typeface="+mn-cs"/>
              </a:rPr>
              <a:t> in Somerset, regularly accessed the websites and discussed the sharing of images and videos of male children aged 13 and 14.</a:t>
            </a:r>
          </a:p>
          <a:p>
            <a:pPr fontAlgn="base"/>
            <a:r>
              <a:rPr lang="en-GB" sz="1200" b="0" i="0" kern="1200" dirty="0">
                <a:solidFill>
                  <a:schemeClr val="tx1"/>
                </a:solidFill>
                <a:effectLst/>
                <a:latin typeface="+mn-lt"/>
                <a:ea typeface="+mn-ea"/>
                <a:cs typeface="+mn-cs"/>
              </a:rPr>
              <a:t>National Crime Agency (NCA) officers arrested Ashton, 52, at his home following intelligence from the National Bureau of Investigation in the Philippines.</a:t>
            </a:r>
          </a:p>
          <a:p>
            <a:pPr fontAlgn="base"/>
            <a:r>
              <a:rPr lang="en-GB" sz="1200" b="0" i="0" kern="1200" dirty="0">
                <a:solidFill>
                  <a:schemeClr val="tx1"/>
                </a:solidFill>
                <a:effectLst/>
                <a:latin typeface="+mn-lt"/>
                <a:ea typeface="+mn-ea"/>
                <a:cs typeface="+mn-cs"/>
              </a:rPr>
              <a:t>"Ashton was abusing children over the internet, encouraging them to send images and videos, and watching live streamed and real time child sexual abuse from the Philippines," said NCA operations manager, Danielle Pownall.</a:t>
            </a:r>
          </a:p>
          <a:p>
            <a:pPr fontAlgn="base"/>
            <a:r>
              <a:rPr lang="en-GB" sz="1200" b="0" i="0" kern="1200" dirty="0">
                <a:solidFill>
                  <a:schemeClr val="tx1"/>
                </a:solidFill>
                <a:effectLst/>
                <a:latin typeface="+mn-lt"/>
                <a:ea typeface="+mn-ea"/>
                <a:cs typeface="+mn-cs"/>
              </a:rPr>
              <a:t>4. 3 April 2025</a:t>
            </a:r>
          </a:p>
          <a:p>
            <a:pPr fontAlgn="base"/>
            <a:r>
              <a:rPr lang="en-GB" sz="1200" b="0" i="0" kern="1200" dirty="0">
                <a:solidFill>
                  <a:schemeClr val="tx1"/>
                </a:solidFill>
                <a:effectLst/>
                <a:latin typeface="+mn-lt"/>
                <a:ea typeface="+mn-ea"/>
                <a:cs typeface="+mn-cs"/>
              </a:rPr>
              <a:t>A former police officer has admitted multiple offences relating to indecent images of children.</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Callum Denley, 20, a former officer with Wiltshire Police pleaded guilty to making indecent images of children at Swindon Magistrates Court earlier.</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He further admitted an offence of possession of an extreme pornographic image and one possession of a prohibited image of a child.</a:t>
            </a:r>
          </a:p>
          <a:p>
            <a:pPr fontAlgn="base"/>
            <a:r>
              <a:rPr lang="en-GB" sz="1200" b="0" i="0" kern="1200" dirty="0">
                <a:solidFill>
                  <a:schemeClr val="tx1"/>
                </a:solidFill>
                <a:effectLst/>
                <a:latin typeface="+mn-lt"/>
                <a:ea typeface="+mn-ea"/>
                <a:cs typeface="+mn-cs"/>
              </a:rPr>
              <a:t>He was due to be sentenced at Swindon Crown Court on 2 May.</a:t>
            </a:r>
          </a:p>
          <a:p>
            <a:pPr fontAlgn="base"/>
            <a:r>
              <a:rPr lang="en-GB" sz="1200" b="0" i="0" kern="1200" dirty="0">
                <a:solidFill>
                  <a:schemeClr val="tx1"/>
                </a:solidFill>
                <a:effectLst/>
                <a:latin typeface="+mn-lt"/>
                <a:ea typeface="+mn-ea"/>
                <a:cs typeface="+mn-cs"/>
              </a:rPr>
              <a:t>The offences covered category A images, the most serious abuse material, Wiltshire Police said.</a:t>
            </a:r>
          </a:p>
          <a:p>
            <a:pPr fontAlgn="base"/>
            <a:r>
              <a:rPr lang="en-GB" sz="1200" b="0" i="0" kern="1200" dirty="0">
                <a:solidFill>
                  <a:schemeClr val="tx1"/>
                </a:solidFill>
                <a:effectLst/>
                <a:latin typeface="+mn-lt"/>
                <a:ea typeface="+mn-ea"/>
                <a:cs typeface="+mn-cs"/>
              </a:rPr>
              <a:t>5. 11 February 2025</a:t>
            </a:r>
          </a:p>
          <a:p>
            <a:pPr fontAlgn="base"/>
            <a:r>
              <a:rPr lang="en-GB" sz="1200" b="0" i="0" kern="1200" dirty="0">
                <a:solidFill>
                  <a:schemeClr val="tx1"/>
                </a:solidFill>
                <a:effectLst/>
                <a:latin typeface="+mn-lt"/>
                <a:ea typeface="+mn-ea"/>
                <a:cs typeface="+mn-cs"/>
              </a:rPr>
              <a:t>An assistant headteacher convicted of possessing more than 11,500 indecent images and videos of children has been banned from the profession.</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Gareth Mellor, 45, admitted two counts of making indecent images and one count of possessing indecent photographs for which he received a two-year sentence, suspended for two years, at Leeds Crown Court in December 2023.</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According to the National Crime Agency (NCA), Mellor had worked at </a:t>
            </a:r>
            <a:r>
              <a:rPr lang="en-GB" sz="1200" b="0" i="0" kern="1200" dirty="0" err="1">
                <a:solidFill>
                  <a:schemeClr val="tx1"/>
                </a:solidFill>
                <a:effectLst/>
                <a:latin typeface="+mn-lt"/>
                <a:ea typeface="+mn-ea"/>
                <a:cs typeface="+mn-cs"/>
              </a:rPr>
              <a:t>Kettlethorpe</a:t>
            </a:r>
            <a:r>
              <a:rPr lang="en-GB" sz="1200" b="0" i="0" kern="1200" dirty="0">
                <a:solidFill>
                  <a:schemeClr val="tx1"/>
                </a:solidFill>
                <a:effectLst/>
                <a:latin typeface="+mn-lt"/>
                <a:ea typeface="+mn-ea"/>
                <a:cs typeface="+mn-cs"/>
              </a:rPr>
              <a:t> High School in Wakefield but none of his offending, which took place between 2014 and 2021, had involved his pupils.</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Following a Teaching Regulation Agency (TRA) hearing last month, Mellor, formerly of </a:t>
            </a:r>
            <a:r>
              <a:rPr lang="en-GB" sz="1200" b="0" i="0" kern="1200" dirty="0" err="1">
                <a:solidFill>
                  <a:schemeClr val="tx1"/>
                </a:solidFill>
                <a:effectLst/>
                <a:latin typeface="+mn-lt"/>
                <a:ea typeface="+mn-ea"/>
                <a:cs typeface="+mn-cs"/>
              </a:rPr>
              <a:t>Pennycroft</a:t>
            </a:r>
            <a:r>
              <a:rPr lang="en-GB" sz="1200" b="0" i="0" kern="1200" dirty="0">
                <a:solidFill>
                  <a:schemeClr val="tx1"/>
                </a:solidFill>
                <a:effectLst/>
                <a:latin typeface="+mn-lt"/>
                <a:ea typeface="+mn-ea"/>
                <a:cs typeface="+mn-cs"/>
              </a:rPr>
              <a:t> Road, Uttoxeter, was told he would never teach again.</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The panel was told Mellor had also been the designated safeguarding lead at the school and the pastoral lead for 320 students.</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The NCA said he had paid for indecent images of children via an encrypted cloud storage service, leading to his arrest at his Staffordshire home in May 2021.</a:t>
            </a:r>
          </a:p>
          <a:p>
            <a:pPr fontAlgn="base"/>
            <a:r>
              <a:rPr lang="en-GB" sz="1200" b="0" i="0" kern="1200" dirty="0">
                <a:solidFill>
                  <a:schemeClr val="tx1"/>
                </a:solidFill>
                <a:effectLst/>
                <a:latin typeface="+mn-lt"/>
                <a:ea typeface="+mn-ea"/>
                <a:cs typeface="+mn-cs"/>
              </a:rPr>
              <a:t>6. 8 April 2025</a:t>
            </a:r>
          </a:p>
          <a:p>
            <a:pPr fontAlgn="base"/>
            <a:r>
              <a:rPr lang="en-GB" sz="1200" b="1" i="0" kern="1200" dirty="0">
                <a:solidFill>
                  <a:schemeClr val="tx1"/>
                </a:solidFill>
                <a:effectLst/>
                <a:latin typeface="+mn-lt"/>
                <a:ea typeface="+mn-ea"/>
                <a:cs typeface="+mn-cs"/>
              </a:rPr>
              <a:t>A man and a woman who "inflicted horrific abuse" on a toddler, causing head and body injuries, have been jailed.</a:t>
            </a:r>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The child was taken to Carlisle's Cumberland Infirmary in August 2022 before being transferred to the Royal Victoria Infirmary, in Newcastle, due to the severity of their condition.</a:t>
            </a:r>
          </a:p>
          <a:p>
            <a:pPr fontAlgn="base"/>
            <a:r>
              <a:rPr lang="en-GB" sz="1200" b="0" i="0" kern="1200" dirty="0">
                <a:solidFill>
                  <a:schemeClr val="tx1"/>
                </a:solidFill>
                <a:effectLst/>
                <a:latin typeface="+mn-lt"/>
                <a:ea typeface="+mn-ea"/>
                <a:cs typeface="+mn-cs"/>
              </a:rPr>
              <a:t>David Biggart and Ashleigh Brown pleaded guilty to causing or allowing a child to suffer serious physical harm.</a:t>
            </a:r>
          </a:p>
          <a:p>
            <a:pPr fontAlgn="base"/>
            <a:r>
              <a:rPr lang="en-GB" sz="1200" b="0" i="0" kern="1200" dirty="0">
                <a:solidFill>
                  <a:schemeClr val="tx1"/>
                </a:solidFill>
                <a:effectLst/>
                <a:latin typeface="+mn-lt"/>
                <a:ea typeface="+mn-ea"/>
                <a:cs typeface="+mn-cs"/>
              </a:rPr>
              <a:t>At Carlisle Crown Court, Biggart, 30, was sentenced to nine years and four months while Brown, 31, was imprisoned for two years and seven months.</a:t>
            </a:r>
          </a:p>
          <a:p>
            <a:pPr fontAlgn="base"/>
            <a:r>
              <a:rPr lang="en-GB" sz="1200" b="0" i="0" kern="1200" dirty="0">
                <a:solidFill>
                  <a:schemeClr val="tx1"/>
                </a:solidFill>
                <a:effectLst/>
                <a:latin typeface="+mn-lt"/>
                <a:ea typeface="+mn-ea"/>
                <a:cs typeface="+mn-cs"/>
              </a:rPr>
              <a:t>Cumbria Police said it had been contacted by medical staff over concerns about the nature of the youngster's injuries and Biggart, whose address in court was given as </a:t>
            </a:r>
            <a:r>
              <a:rPr lang="en-GB" sz="1200" b="0" i="0" kern="1200" dirty="0" err="1">
                <a:solidFill>
                  <a:schemeClr val="tx1"/>
                </a:solidFill>
                <a:effectLst/>
                <a:latin typeface="+mn-lt"/>
                <a:ea typeface="+mn-ea"/>
                <a:cs typeface="+mn-cs"/>
              </a:rPr>
              <a:t>Aidrie</a:t>
            </a:r>
            <a:r>
              <a:rPr lang="en-GB" sz="1200" b="0" i="0" kern="1200" dirty="0">
                <a:solidFill>
                  <a:schemeClr val="tx1"/>
                </a:solidFill>
                <a:effectLst/>
                <a:latin typeface="+mn-lt"/>
                <a:ea typeface="+mn-ea"/>
                <a:cs typeface="+mn-cs"/>
              </a:rPr>
              <a:t>, Lanarkshire, and Brown, of Marks Avenue, Carlisle, were arrested on suspicion of child neglect.</a:t>
            </a:r>
          </a:p>
          <a:p>
            <a:pPr fontAlgn="base"/>
            <a:r>
              <a:rPr lang="en-GB" sz="1200" b="0" i="0" kern="1200" dirty="0">
                <a:solidFill>
                  <a:schemeClr val="tx1"/>
                </a:solidFill>
                <a:effectLst/>
                <a:latin typeface="+mn-lt"/>
                <a:ea typeface="+mn-ea"/>
                <a:cs typeface="+mn-cs"/>
              </a:rPr>
              <a:t>When questioned, both attempted to suggest the injuries were self-inflicted.</a:t>
            </a:r>
          </a:p>
          <a:p>
            <a:pPr fontAlgn="base"/>
            <a:endParaRPr lang="en-GB" sz="1200" b="0" i="0" kern="1200" dirty="0">
              <a:solidFill>
                <a:schemeClr val="tx1"/>
              </a:solidFill>
              <a:effectLst/>
              <a:latin typeface="+mn-lt"/>
              <a:ea typeface="+mn-ea"/>
              <a:cs typeface="+mn-cs"/>
            </a:endParaRPr>
          </a:p>
          <a:p>
            <a:endParaRPr lang="en-GB" sz="1000" dirty="0"/>
          </a:p>
          <a:p>
            <a:endParaRPr lang="en-GB" sz="1000" dirty="0"/>
          </a:p>
          <a:p>
            <a:endParaRPr lang="en-GB" sz="1000" dirty="0"/>
          </a:p>
        </p:txBody>
      </p:sp>
      <p:sp>
        <p:nvSpPr>
          <p:cNvPr id="4" name="Slide Number Placeholder 3"/>
          <p:cNvSpPr>
            <a:spLocks noGrp="1"/>
          </p:cNvSpPr>
          <p:nvPr>
            <p:ph type="sldNum" sz="quarter" idx="5"/>
          </p:nvPr>
        </p:nvSpPr>
        <p:spPr/>
        <p:txBody>
          <a:bodyPr/>
          <a:lstStyle/>
          <a:p>
            <a:fld id="{43AA7FB8-97A5-49F9-B009-8D2684A8E800}" type="slidenum">
              <a:rPr lang="en-GB" smtClean="0"/>
              <a:t>31</a:t>
            </a:fld>
            <a:endParaRPr lang="en-GB"/>
          </a:p>
        </p:txBody>
      </p:sp>
    </p:spTree>
    <p:extLst>
      <p:ext uri="{BB962C8B-B14F-4D97-AF65-F5344CB8AC3E}">
        <p14:creationId xmlns:p14="http://schemas.microsoft.com/office/powerpoint/2010/main" val="34220245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DSL remind staff of expectations to report and self-report and how to do this and where to find the Staff code of conduct/behaviour policy.  The importance of a culture of openness, trust and transparency. A strong safeguarding culture is dependent on staff confidence in the system of reporting/self reporting, it is more concerning if a setting were to have no low-level concerns recorded.</a:t>
            </a:r>
          </a:p>
          <a:p>
            <a:endParaRPr lang="en-GB" sz="1100" dirty="0"/>
          </a:p>
          <a:p>
            <a:r>
              <a:rPr lang="en-GB" sz="1100" dirty="0"/>
              <a:t>Staff should be mindful of ‘grooming’ behaviour, normalising behaviour, imbalance of power, be professionally curious and use whistleblowing procedure if feeling school doesn’t have a clear procedure for managing allegations and concerns.</a:t>
            </a:r>
          </a:p>
        </p:txBody>
      </p:sp>
      <p:sp>
        <p:nvSpPr>
          <p:cNvPr id="4" name="Slide Number Placeholder 3"/>
          <p:cNvSpPr>
            <a:spLocks noGrp="1"/>
          </p:cNvSpPr>
          <p:nvPr>
            <p:ph type="sldNum" sz="quarter" idx="5"/>
          </p:nvPr>
        </p:nvSpPr>
        <p:spPr/>
        <p:txBody>
          <a:bodyPr/>
          <a:lstStyle/>
          <a:p>
            <a:fld id="{495D3666-F1CD-4CCE-A79C-4A8C8D9C0F91}" type="slidenum">
              <a:rPr lang="en-GB" smtClean="0"/>
              <a:t>32</a:t>
            </a:fld>
            <a:endParaRPr lang="en-GB"/>
          </a:p>
        </p:txBody>
      </p:sp>
    </p:spTree>
    <p:extLst>
      <p:ext uri="{BB962C8B-B14F-4D97-AF65-F5344CB8AC3E}">
        <p14:creationId xmlns:p14="http://schemas.microsoft.com/office/powerpoint/2010/main" val="30179183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372BF0BE-E8EF-88F6-8A48-5F90757A1D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B2FE56B2-4C21-52F1-9A7E-E91730779AB7}"/>
              </a:ext>
            </a:extLst>
          </p:cNvPr>
          <p:cNvSpPr>
            <a:spLocks noGrp="1" noChangeArrowheads="1"/>
          </p:cNvSpPr>
          <p:nvPr>
            <p:ph type="body" idx="1"/>
          </p:nvPr>
        </p:nvSpPr>
        <p:spPr bwMode="auto">
          <a:xfrm>
            <a:off x="685800" y="4400550"/>
            <a:ext cx="5486400" cy="4564063"/>
          </a:xfrm>
        </p:spPr>
        <p:txBody>
          <a:bodyPr wrap="square" numCol="1" anchor="t" anchorCtr="0" compatLnSpc="1">
            <a:prstTxWarp prst="textNoShape">
              <a:avLst/>
            </a:prstTxWarp>
          </a:bodyPr>
          <a:lstStyle/>
          <a:p>
            <a:pPr>
              <a:defRPr/>
            </a:pPr>
            <a:r>
              <a:rPr lang="en-GB" altLang="en-US" sz="1100" dirty="0"/>
              <a:t>A strong culture of safeguarding starts with that ability to remain open-minded. Staff should be encouraged to not only provide that professional challenge, but to share their concerns. Whistleblowing should not be a taboo, instead it should be </a:t>
            </a:r>
            <a:r>
              <a:rPr lang="en-GB" altLang="en-US" sz="1100" b="1" dirty="0"/>
              <a:t>expected. </a:t>
            </a:r>
          </a:p>
          <a:p>
            <a:pPr>
              <a:defRPr/>
            </a:pPr>
            <a:endParaRPr lang="en-GB" altLang="en-US" sz="1100" dirty="0"/>
          </a:p>
          <a:p>
            <a:pPr>
              <a:defRPr/>
            </a:pPr>
            <a:r>
              <a:rPr lang="en-GB" altLang="en-US" sz="1100" dirty="0"/>
              <a:t>All staff and volunteers should feel able to raise concerns about poor or unsafe practice and potential failures in the school’s or college’s safeguarding regime and know that such concerns will be taken seriously by the senior leadership team.</a:t>
            </a:r>
          </a:p>
          <a:p>
            <a:pPr>
              <a:defRPr/>
            </a:pPr>
            <a:endParaRPr lang="en-GB" altLang="en-US" sz="1100" dirty="0"/>
          </a:p>
          <a:p>
            <a:pPr>
              <a:defRPr/>
            </a:pPr>
            <a:r>
              <a:rPr lang="en-GB" altLang="en-US" sz="1100" dirty="0"/>
              <a:t>As a </a:t>
            </a:r>
            <a:r>
              <a:rPr lang="en-GB" altLang="en-US" sz="1100" dirty="0" err="1"/>
              <a:t>whistleblower</a:t>
            </a:r>
            <a:r>
              <a:rPr lang="en-GB" altLang="en-US" sz="1100" dirty="0"/>
              <a:t> you’re protected by law – you should not be treated unfairly or lose your job because you ‘blow the whistle’</a:t>
            </a:r>
          </a:p>
          <a:p>
            <a:pPr>
              <a:defRPr/>
            </a:pPr>
            <a:r>
              <a:rPr lang="en-GB" altLang="en-US" sz="1100" dirty="0"/>
              <a:t>You can raise your concern at any time about an incident that happened in the past, is happening now, or you believe will happen in the near future.</a:t>
            </a:r>
          </a:p>
          <a:p>
            <a:pPr>
              <a:defRPr/>
            </a:pPr>
            <a:endParaRPr lang="en-GB" altLang="en-US" sz="1100" dirty="0"/>
          </a:p>
          <a:p>
            <a:pPr>
              <a:defRPr/>
            </a:pPr>
            <a:r>
              <a:rPr lang="en-GB" altLang="en-US" sz="1100" b="1" dirty="0"/>
              <a:t>When might you </a:t>
            </a:r>
            <a:r>
              <a:rPr lang="en-GB" altLang="en-US" sz="1100" b="1" dirty="0" err="1"/>
              <a:t>whistleblow</a:t>
            </a:r>
            <a:r>
              <a:rPr lang="en-GB" altLang="en-US" sz="1100" b="1" dirty="0"/>
              <a:t>?</a:t>
            </a:r>
          </a:p>
          <a:p>
            <a:pPr marL="171450" indent="-171450">
              <a:buFont typeface="Arial" panose="020B0604020202020204" pitchFamily="34" charset="0"/>
              <a:buChar char="•"/>
              <a:defRPr/>
            </a:pPr>
            <a:r>
              <a:rPr lang="en-GB" altLang="en-US" sz="1100" dirty="0"/>
              <a:t>Your school doesn’t have clear s/g procedures to follow</a:t>
            </a:r>
          </a:p>
          <a:p>
            <a:pPr marL="171450" indent="-171450">
              <a:buFont typeface="Arial" panose="020B0604020202020204" pitchFamily="34" charset="0"/>
              <a:buChar char="•"/>
              <a:defRPr/>
            </a:pPr>
            <a:r>
              <a:rPr lang="en-GB" altLang="en-US" sz="1100" dirty="0"/>
              <a:t>You think your concern won’t be dealt with properly or may be covered up</a:t>
            </a:r>
          </a:p>
          <a:p>
            <a:pPr marL="171450" indent="-171450">
              <a:buFont typeface="Arial" panose="020B0604020202020204" pitchFamily="34" charset="0"/>
              <a:buChar char="•"/>
              <a:defRPr/>
            </a:pPr>
            <a:r>
              <a:rPr lang="en-GB" altLang="en-US" sz="1100" dirty="0"/>
              <a:t>You’ve raised a concern but it hasn’t been acted upon</a:t>
            </a:r>
          </a:p>
          <a:p>
            <a:pPr>
              <a:defRPr/>
            </a:pPr>
            <a:endParaRPr lang="en-GB" altLang="en-US" sz="1100" dirty="0"/>
          </a:p>
          <a:p>
            <a:pPr>
              <a:defRPr/>
            </a:pPr>
            <a:r>
              <a:rPr lang="en-GB" altLang="en-US" sz="1100" b="1" dirty="0"/>
              <a:t>Remind staff about where to find the W/B policy and ensure staff know the details of NSPCC helpline (staffroom?) </a:t>
            </a:r>
          </a:p>
          <a:p>
            <a:pPr>
              <a:defRPr/>
            </a:pPr>
            <a:r>
              <a:rPr lang="en-GB" altLang="en-US" sz="1100" b="1" dirty="0"/>
              <a:t>Secondary whistleblowing channels should be shared with staff for anyone wanting to </a:t>
            </a:r>
            <a:r>
              <a:rPr lang="en-GB" altLang="en-US" sz="1100" b="1" dirty="0" err="1"/>
              <a:t>whistleblow</a:t>
            </a:r>
            <a:r>
              <a:rPr lang="en-GB" altLang="en-US" sz="1100" b="1" dirty="0"/>
              <a:t> outside of the school. </a:t>
            </a:r>
          </a:p>
        </p:txBody>
      </p:sp>
      <p:sp>
        <p:nvSpPr>
          <p:cNvPr id="94212" name="Slide Number Placeholder 3">
            <a:extLst>
              <a:ext uri="{FF2B5EF4-FFF2-40B4-BE49-F238E27FC236}">
                <a16:creationId xmlns:a16="http://schemas.microsoft.com/office/drawing/2014/main" id="{53897C25-7865-D4AF-13AE-66411B6E02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43F09E9-5055-4E28-8923-482CB472F82C}"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6B61F-87B4-69C6-D085-BFEFE2597F88}"/>
            </a:ext>
          </a:extLst>
        </p:cNvPr>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54FEA789-D31C-A9CE-25C7-35E263DBCC8B}"/>
              </a:ext>
            </a:extLst>
          </p:cNvPr>
          <p:cNvSpPr>
            <a:spLocks noGrp="1" noRot="1" noChangeAspect="1" noChangeArrowheads="1" noTextEdit="1"/>
          </p:cNvSpPr>
          <p:nvPr>
            <p:ph type="sldImg"/>
          </p:nvPr>
        </p:nvSpPr>
        <p:spPr bwMode="auto">
          <a:xfrm>
            <a:off x="1387475" y="242888"/>
            <a:ext cx="3984625" cy="2241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2F801257-7EA2-93F5-1032-80BFC86E99D5}"/>
              </a:ext>
            </a:extLst>
          </p:cNvPr>
          <p:cNvSpPr>
            <a:spLocks noGrp="1" noChangeArrowheads="1"/>
          </p:cNvSpPr>
          <p:nvPr>
            <p:ph type="body" idx="1"/>
          </p:nvPr>
        </p:nvSpPr>
        <p:spPr bwMode="auto">
          <a:xfrm>
            <a:off x="420688" y="2484439"/>
            <a:ext cx="5903912" cy="59498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None/>
            </a:pPr>
            <a:r>
              <a:rPr lang="en-GB" altLang="en-US" sz="1000" b="1" dirty="0" err="1">
                <a:latin typeface="+mn-lt"/>
              </a:rPr>
              <a:t>Cont</a:t>
            </a:r>
            <a:r>
              <a:rPr lang="en-GB" altLang="en-US" sz="1000" b="1" dirty="0">
                <a:latin typeface="+mn-lt"/>
              </a:rPr>
              <a:t> from last slide</a:t>
            </a:r>
            <a:endParaRPr lang="en-GB" altLang="en-US" sz="1000" u="sng" dirty="0">
              <a:latin typeface="+mn-lt"/>
            </a:endParaRPr>
          </a:p>
          <a:p>
            <a:endParaRPr lang="en-GB" altLang="en-US" sz="1000" b="1" u="sng" dirty="0">
              <a:latin typeface="+mn-lt"/>
            </a:endParaRPr>
          </a:p>
          <a:p>
            <a:r>
              <a:rPr lang="en-GB" altLang="en-US" sz="1000" b="1" u="sng" dirty="0">
                <a:latin typeface="+mn-lt"/>
              </a:rPr>
              <a:t>2. A child-centred approach: </a:t>
            </a:r>
            <a:r>
              <a:rPr lang="en-GB" altLang="en-US" sz="1000" dirty="0">
                <a:latin typeface="+mn-lt"/>
              </a:rPr>
              <a:t>ultimately, all systems, processes and policies operate with the best interests of children at their core.</a:t>
            </a:r>
          </a:p>
          <a:p>
            <a:r>
              <a:rPr lang="en-GB" altLang="en-US" sz="1000" dirty="0">
                <a:latin typeface="+mn-lt"/>
              </a:rPr>
              <a:t>The child’s wishes and feelings taken into account when determining what action to take + systems in place for children to express their views and give feedback – best interests of the child at heart</a:t>
            </a:r>
          </a:p>
          <a:p>
            <a:pPr>
              <a:buFontTx/>
              <a:buChar char="•"/>
            </a:pPr>
            <a:r>
              <a:rPr lang="en-GB" altLang="en-US" sz="1000" b="1" dirty="0">
                <a:latin typeface="+mn-lt"/>
              </a:rPr>
              <a:t>Pupil voice is sought and recorded, </a:t>
            </a:r>
            <a:r>
              <a:rPr lang="en-GB" altLang="en-US" sz="1000" dirty="0">
                <a:latin typeface="+mn-lt"/>
              </a:rPr>
              <a:t>for example on safeguarding concern forms.</a:t>
            </a:r>
          </a:p>
          <a:p>
            <a:pPr>
              <a:buFontTx/>
              <a:buChar char="•"/>
            </a:pPr>
            <a:r>
              <a:rPr lang="en-GB" altLang="en-US" sz="1000" b="1" dirty="0">
                <a:latin typeface="+mn-lt"/>
              </a:rPr>
              <a:t>Curriculum</a:t>
            </a:r>
            <a:r>
              <a:rPr lang="en-GB" altLang="en-US" sz="1000" dirty="0">
                <a:latin typeface="+mn-lt"/>
              </a:rPr>
              <a:t>: all opportunities are taken to teach children about safeguarding, including online safety in PSHE/PD lessons and across the curriculum</a:t>
            </a:r>
          </a:p>
          <a:p>
            <a:pPr>
              <a:buFontTx/>
              <a:buChar char="•"/>
            </a:pPr>
            <a:r>
              <a:rPr lang="en-GB" altLang="en-US" sz="1000" b="1" dirty="0">
                <a:latin typeface="+mn-lt"/>
              </a:rPr>
              <a:t>Children are protected and feel safe: </a:t>
            </a:r>
            <a:r>
              <a:rPr lang="en-GB" altLang="en-US" sz="1000" dirty="0">
                <a:latin typeface="+mn-lt"/>
              </a:rPr>
              <a:t>Those who are able to communicate know how to complain and understand the process for doing so. Systems are in place, and are well promoted, easily understood and easily accessible for children to report abuse. Children know their concerns are treated seriously.</a:t>
            </a:r>
          </a:p>
          <a:p>
            <a:pPr>
              <a:buFontTx/>
              <a:buChar char="•"/>
            </a:pPr>
            <a:r>
              <a:rPr lang="en-GB" altLang="en-US" sz="1000" dirty="0">
                <a:latin typeface="+mn-lt"/>
              </a:rPr>
              <a:t>As well as ongoing pupil voice, there is a clear culture of </a:t>
            </a:r>
            <a:r>
              <a:rPr lang="en-GB" altLang="en-US" sz="1000" b="1" dirty="0">
                <a:latin typeface="+mn-lt"/>
              </a:rPr>
              <a:t>active listening to children, </a:t>
            </a:r>
            <a:r>
              <a:rPr lang="en-GB" altLang="en-US" sz="1000" dirty="0">
                <a:latin typeface="+mn-lt"/>
              </a:rPr>
              <a:t>not just within the context of a disclosure but in all interactions </a:t>
            </a:r>
            <a:r>
              <a:rPr lang="en-GB" altLang="en-US" sz="1000" dirty="0" err="1">
                <a:latin typeface="+mn-lt"/>
              </a:rPr>
              <a:t>ie</a:t>
            </a:r>
            <a:r>
              <a:rPr lang="en-GB" altLang="en-US" sz="1000" dirty="0">
                <a:latin typeface="+mn-lt"/>
              </a:rPr>
              <a:t> use of the TED method Tell me Explain Describe. An example of this: “How was your weekend” rather than “Did you have a good weekend?” implying that the staff is expecting the child to answer ‘yes’.</a:t>
            </a:r>
          </a:p>
          <a:p>
            <a:pPr>
              <a:buFontTx/>
              <a:buChar char="•"/>
            </a:pPr>
            <a:r>
              <a:rPr lang="en-GB" altLang="en-US" sz="1000" b="1" dirty="0">
                <a:latin typeface="+mn-lt"/>
              </a:rPr>
              <a:t>Know your school and the community it sits in</a:t>
            </a:r>
            <a:r>
              <a:rPr lang="en-GB" altLang="en-US" sz="1000" dirty="0">
                <a:latin typeface="+mn-lt"/>
              </a:rPr>
              <a:t>; what are the local challenges, how safe are public areas? What is the local context – how do you stay up to date with changes to risks and threats locally and nationally?</a:t>
            </a:r>
          </a:p>
          <a:p>
            <a:endParaRPr lang="en-GB" altLang="en-US" sz="1000" b="1" u="sng" dirty="0">
              <a:latin typeface="+mn-lt"/>
            </a:endParaRPr>
          </a:p>
          <a:p>
            <a:r>
              <a:rPr lang="en-GB" altLang="en-US" sz="1000" b="1" u="sng" dirty="0">
                <a:latin typeface="+mn-lt"/>
              </a:rPr>
              <a:t>3. Staff knowledge and skills</a:t>
            </a:r>
          </a:p>
          <a:p>
            <a:pPr>
              <a:buFontTx/>
              <a:buChar char="•"/>
            </a:pPr>
            <a:r>
              <a:rPr lang="en-GB" altLang="en-US" sz="1000" b="1" dirty="0">
                <a:latin typeface="+mn-lt"/>
              </a:rPr>
              <a:t>Safeguarding training for staff, </a:t>
            </a:r>
            <a:r>
              <a:rPr lang="en-GB" altLang="en-US" sz="1000" dirty="0">
                <a:latin typeface="+mn-lt"/>
              </a:rPr>
              <a:t>including online safety training, is integrated, aligned and considered as part of the whole school safeguarding approach</a:t>
            </a:r>
          </a:p>
          <a:p>
            <a:pPr>
              <a:buFontTx/>
              <a:buChar char="•"/>
            </a:pPr>
            <a:r>
              <a:rPr lang="en-GB" altLang="en-US" sz="1000" dirty="0">
                <a:latin typeface="+mn-lt"/>
              </a:rPr>
              <a:t>As a result, staff understand the </a:t>
            </a:r>
            <a:r>
              <a:rPr lang="en-GB" altLang="en-US" sz="1000" b="1" dirty="0">
                <a:latin typeface="+mn-lt"/>
              </a:rPr>
              <a:t>indicators</a:t>
            </a:r>
            <a:r>
              <a:rPr lang="en-GB" altLang="en-US" sz="1000" dirty="0">
                <a:latin typeface="+mn-lt"/>
              </a:rPr>
              <a:t> that may suggest that a child is suffering or is at risk of suffering abuse, neglect or harm. This includes</a:t>
            </a:r>
          </a:p>
          <a:p>
            <a:pPr marL="628650" lvl="1" indent="-171450">
              <a:buFont typeface="Courier New" panose="02070309020205020404" pitchFamily="49" charset="0"/>
              <a:buChar char="o"/>
            </a:pPr>
            <a:r>
              <a:rPr lang="en-GB" altLang="en-US" sz="1000" dirty="0">
                <a:latin typeface="+mn-lt"/>
              </a:rPr>
              <a:t>the risk of abuse and neglect in the home as well as </a:t>
            </a:r>
          </a:p>
          <a:p>
            <a:pPr marL="628650" lvl="1" indent="-171450">
              <a:buFont typeface="Courier New" panose="02070309020205020404" pitchFamily="49" charset="0"/>
              <a:buChar char="o"/>
            </a:pPr>
            <a:r>
              <a:rPr lang="en-GB" altLang="en-US" sz="1000" dirty="0">
                <a:latin typeface="+mn-lt"/>
              </a:rPr>
              <a:t>risks outside the home such as sexual and/or criminal exploitation, radicalisation, bullying and children going missing</a:t>
            </a:r>
          </a:p>
          <a:p>
            <a:pPr marL="628650" lvl="1" indent="-171450">
              <a:buFont typeface="Courier New" panose="02070309020205020404" pitchFamily="49" charset="0"/>
              <a:buChar char="o"/>
            </a:pPr>
            <a:r>
              <a:rPr lang="en-GB" altLang="en-US" sz="1000" dirty="0">
                <a:latin typeface="+mn-lt"/>
              </a:rPr>
              <a:t>Risks associated with using technology, including social media, of bullying, grooming, exploiting, radicalising or abusing children </a:t>
            </a:r>
          </a:p>
          <a:p>
            <a:pPr>
              <a:buFontTx/>
              <a:buChar char="•"/>
            </a:pPr>
            <a:r>
              <a:rPr lang="en-GB" altLang="en-US" sz="1000" dirty="0">
                <a:latin typeface="+mn-lt"/>
              </a:rPr>
              <a:t>Fostering an attitude of ‘</a:t>
            </a:r>
            <a:r>
              <a:rPr lang="en-GB" altLang="en-US" sz="1000" b="1" dirty="0">
                <a:latin typeface="+mn-lt"/>
              </a:rPr>
              <a:t>it can/does happen here</a:t>
            </a:r>
            <a:r>
              <a:rPr lang="en-GB" altLang="en-US" sz="1000" dirty="0">
                <a:latin typeface="+mn-lt"/>
              </a:rPr>
              <a:t>’</a:t>
            </a:r>
          </a:p>
          <a:p>
            <a:pPr>
              <a:buFontTx/>
              <a:buChar char="•"/>
            </a:pPr>
            <a:r>
              <a:rPr lang="en-GB" altLang="en-US" sz="1000" b="1" dirty="0">
                <a:latin typeface="+mn-lt"/>
              </a:rPr>
              <a:t>Information sharing</a:t>
            </a:r>
          </a:p>
          <a:p>
            <a:pPr>
              <a:buFont typeface="+mj-lt"/>
              <a:buNone/>
            </a:pPr>
            <a:r>
              <a:rPr lang="en-GB" altLang="en-US" sz="1000" dirty="0">
                <a:latin typeface="+mn-lt"/>
              </a:rPr>
              <a:t>GDPR is important, when it comes to safeguarding KCSIE is clear: </a:t>
            </a:r>
            <a:r>
              <a:rPr lang="en-GB" altLang="en-US" sz="1000" b="1" dirty="0">
                <a:latin typeface="+mn-lt"/>
              </a:rPr>
              <a:t>we share, internally and externally.</a:t>
            </a:r>
          </a:p>
          <a:p>
            <a:pPr>
              <a:buFont typeface="+mj-lt"/>
              <a:buNone/>
            </a:pPr>
            <a:endParaRPr lang="en-GB" altLang="en-US" sz="1000" b="1" dirty="0">
              <a:latin typeface="+mn-lt"/>
            </a:endParaRPr>
          </a:p>
          <a:p>
            <a:r>
              <a:rPr lang="en-GB" altLang="en-US" sz="1000" dirty="0">
                <a:latin typeface="+mn-lt"/>
              </a:rPr>
              <a:t>Staff who work closely with children should be aware of the concerns recorded by the school (or other agencies), in line with recent clarification in </a:t>
            </a:r>
            <a:r>
              <a:rPr lang="en-GB" altLang="en-US" sz="1000" dirty="0" err="1">
                <a:latin typeface="+mn-lt"/>
              </a:rPr>
              <a:t>KCSiE</a:t>
            </a:r>
            <a:r>
              <a:rPr lang="en-GB" altLang="en-US" sz="1000" dirty="0">
                <a:latin typeface="+mn-lt"/>
              </a:rPr>
              <a:t> (Annex C):</a:t>
            </a:r>
          </a:p>
          <a:p>
            <a:r>
              <a:rPr lang="en-GB" altLang="en-US" sz="1000" i="1" dirty="0">
                <a:latin typeface="+mn-lt"/>
              </a:rPr>
              <a:t>The DSL should … help promote educational outcomes by sharing the information about the welfare, safeguarding and child protection issues that children, including children with a social worker, are experiencing, or have experienced, with teachers and school and college leadership staff.</a:t>
            </a:r>
          </a:p>
          <a:p>
            <a:r>
              <a:rPr lang="en-GB" altLang="en-US" sz="1000" dirty="0">
                <a:latin typeface="+mn-lt"/>
              </a:rPr>
              <a:t>If not sharing due to confidentiality issues, then the school ought to consider formal process.</a:t>
            </a:r>
          </a:p>
          <a:p>
            <a:pPr>
              <a:buFontTx/>
              <a:buChar char="•"/>
            </a:pPr>
            <a:r>
              <a:rPr lang="en-GB" altLang="en-US" sz="1000" dirty="0">
                <a:latin typeface="+mn-lt"/>
              </a:rPr>
              <a:t>Encourage </a:t>
            </a:r>
            <a:r>
              <a:rPr lang="en-GB" altLang="en-US" sz="1000" b="1" dirty="0">
                <a:latin typeface="+mn-lt"/>
              </a:rPr>
              <a:t>professional disagreement and where required, professional challenge </a:t>
            </a:r>
            <a:r>
              <a:rPr lang="en-GB" altLang="en-US" sz="1000" dirty="0">
                <a:latin typeface="+mn-lt"/>
              </a:rPr>
              <a:t>– ref: case resolution protocol. Terminology “pass on” vs “reporting” a concern: in our school, we don’t pass on concern like a hot potato for someone else to deal with: we report concerns and we are persistent in ensuring the situation improves for the child. We remain concerned until we’re no longer concerned (even when a social worker is working with the family).</a:t>
            </a:r>
          </a:p>
          <a:p>
            <a:pPr>
              <a:buFontTx/>
              <a:buChar char="•"/>
            </a:pPr>
            <a:r>
              <a:rPr lang="en-GB" altLang="en-US" sz="1000" b="1" dirty="0">
                <a:latin typeface="+mn-lt"/>
              </a:rPr>
              <a:t>Professional curiosity </a:t>
            </a:r>
            <a:r>
              <a:rPr lang="en-GB" altLang="en-US" sz="1000" dirty="0">
                <a:latin typeface="+mn-lt"/>
              </a:rPr>
              <a:t>– at every level. This has been reinforced in </a:t>
            </a:r>
            <a:r>
              <a:rPr lang="en-GB" altLang="en-US" sz="1000" dirty="0" err="1">
                <a:latin typeface="+mn-lt"/>
              </a:rPr>
              <a:t>KCSiE</a:t>
            </a:r>
            <a:r>
              <a:rPr lang="en-GB" altLang="en-US" sz="1000" dirty="0">
                <a:latin typeface="+mn-lt"/>
              </a:rPr>
              <a:t>: </a:t>
            </a:r>
            <a:r>
              <a:rPr lang="en-GB" altLang="en-US" sz="1000" i="1" dirty="0">
                <a:latin typeface="+mn-lt"/>
              </a:rPr>
              <a:t>All staff should be aware that children may not feel ready or know how to tell someone that they are being abused, exploited, or neglected, and/or they may not recognise their experiences as harmful. For example, children may feel embarrassed, humiliated, or being threatened. This could be due to their vulnerability, disability and/or sexual orientation or language barriers. </a:t>
            </a:r>
          </a:p>
          <a:p>
            <a:pPr>
              <a:buFontTx/>
              <a:buChar char="•"/>
            </a:pPr>
            <a:r>
              <a:rPr lang="en-GB" altLang="en-US" sz="1000" b="1" dirty="0">
                <a:latin typeface="+mn-lt"/>
              </a:rPr>
              <a:t>Tenacity</a:t>
            </a:r>
            <a:r>
              <a:rPr lang="en-GB" altLang="en-US" sz="1000" dirty="0">
                <a:latin typeface="+mn-lt"/>
              </a:rPr>
              <a:t> – this isn’t the same as being nosey: we understand our responsibility in ensuring the best outcomes for our children.</a:t>
            </a:r>
          </a:p>
        </p:txBody>
      </p:sp>
      <p:sp>
        <p:nvSpPr>
          <p:cNvPr id="86020" name="Slide Number Placeholder 3">
            <a:extLst>
              <a:ext uri="{FF2B5EF4-FFF2-40B4-BE49-F238E27FC236}">
                <a16:creationId xmlns:a16="http://schemas.microsoft.com/office/drawing/2014/main" id="{104580ED-024D-CFEF-4C97-4ED8C4CD0C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C1FC59F-AA80-4424-8317-79C61E62359C}"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356962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time for any feedback, questions, comments or concerns from staff</a:t>
            </a:r>
          </a:p>
        </p:txBody>
      </p:sp>
      <p:sp>
        <p:nvSpPr>
          <p:cNvPr id="4" name="Slide Number Placeholder 3"/>
          <p:cNvSpPr>
            <a:spLocks noGrp="1"/>
          </p:cNvSpPr>
          <p:nvPr>
            <p:ph type="sldNum" sz="quarter" idx="5"/>
          </p:nvPr>
        </p:nvSpPr>
        <p:spPr/>
        <p:txBody>
          <a:bodyPr/>
          <a:lstStyle/>
          <a:p>
            <a:fld id="{495D3666-F1CD-4CCE-A79C-4A8C8D9C0F91}" type="slidenum">
              <a:rPr lang="en-GB" smtClean="0"/>
              <a:t>35</a:t>
            </a:fld>
            <a:endParaRPr lang="en-GB"/>
          </a:p>
        </p:txBody>
      </p:sp>
    </p:spTree>
    <p:extLst>
      <p:ext uri="{BB962C8B-B14F-4D97-AF65-F5344CB8AC3E}">
        <p14:creationId xmlns:p14="http://schemas.microsoft.com/office/powerpoint/2010/main" val="3803590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rPr>
              <a:t>This is the statutory definition of safeguarding.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rPr>
              <a:t>Point 1: providing help – education settings and staff particularly important as in a privileged position to identify and support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rPr>
              <a:t>Point 2: protecting – child protection, protecting children from risk of harm – </a:t>
            </a:r>
            <a:r>
              <a:rPr kumimoji="0" lang="en-GB" alt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inc</a:t>
            </a:r>
            <a:r>
              <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rPr>
              <a:t> online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rPr>
              <a:t>Point 3: preventing – ALL – universal</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rPr>
              <a:t>Point 4: ensuring – ALL - universal</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rPr>
              <a:t>Point 5: Do something – this may be short term, long term, or periods of – safeguarding continuum.</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100" dirty="0">
                <a:hlinkClick r:id="rId3"/>
              </a:rPr>
              <a:t>Duty of care and safeguarding | NSPCC Learning</a:t>
            </a:r>
            <a:endParaRPr lang="en-GB" sz="11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100" dirty="0">
                <a:hlinkClick r:id="rId4"/>
              </a:rPr>
              <a:t>CASPAR | NSPCC Learning</a:t>
            </a:r>
            <a:endPar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495D3666-F1CD-4CCE-A79C-4A8C8D9C0F91}" type="slidenum">
              <a:rPr lang="en-GB" smtClean="0"/>
              <a:t>4</a:t>
            </a:fld>
            <a:endParaRPr lang="en-GB"/>
          </a:p>
        </p:txBody>
      </p:sp>
    </p:spTree>
    <p:extLst>
      <p:ext uri="{BB962C8B-B14F-4D97-AF65-F5344CB8AC3E}">
        <p14:creationId xmlns:p14="http://schemas.microsoft.com/office/powerpoint/2010/main" val="3634333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From Annexe F </a:t>
            </a:r>
            <a:r>
              <a:rPr lang="en-GB" dirty="0" err="1"/>
              <a:t>KCSiE</a:t>
            </a:r>
            <a:r>
              <a:rPr lang="en-GB" dirty="0"/>
              <a:t> 2025</a:t>
            </a:r>
          </a:p>
          <a:p>
            <a:r>
              <a:rPr lang="en-GB" dirty="0"/>
              <a:t>We will publish KCSIE (final version) 2025 on 1 September 2025, by which time we </a:t>
            </a:r>
          </a:p>
          <a:p>
            <a:r>
              <a:rPr lang="en-GB" dirty="0"/>
              <a:t>expect it to include links to revised guidance on Relationships, Sex, and Health </a:t>
            </a:r>
          </a:p>
          <a:p>
            <a:r>
              <a:rPr lang="en-GB" dirty="0"/>
              <a:t>Education and revised guidance on gender questioning children. </a:t>
            </a:r>
          </a:p>
          <a:p>
            <a:r>
              <a:rPr lang="en-GB" dirty="0"/>
              <a:t>KCSIE has been revised regularly for many years, and we intend that it will continue to </a:t>
            </a:r>
          </a:p>
          <a:p>
            <a:r>
              <a:rPr lang="en-GB" dirty="0"/>
              <a:t>be revised and improved on a regular basis. Whilst there are only technical changes to </a:t>
            </a:r>
          </a:p>
          <a:p>
            <a:r>
              <a:rPr lang="en-GB" dirty="0"/>
              <a:t>KCSIE 2025, future iterations will reflect the progress into legislation of the Children's </a:t>
            </a:r>
          </a:p>
          <a:p>
            <a:r>
              <a:rPr lang="en-GB" dirty="0"/>
              <a:t>Wellbeing and Schools Bill, the emerging further learnings from the work of the recent </a:t>
            </a:r>
          </a:p>
          <a:p>
            <a:r>
              <a:rPr lang="en-GB" dirty="0"/>
              <a:t>Casey Audit and subsequent inquiries, the Violence Against Women and Girls strategy </a:t>
            </a:r>
          </a:p>
          <a:p>
            <a:r>
              <a:rPr lang="en-GB" dirty="0"/>
              <a:t>and the interactions between these advances. </a:t>
            </a:r>
          </a:p>
          <a:p>
            <a:r>
              <a:rPr lang="en-GB" dirty="0"/>
              <a:t>This Government is clear that there are and will continue to be further learnings about </a:t>
            </a:r>
          </a:p>
          <a:p>
            <a:r>
              <a:rPr lang="en-GB" dirty="0"/>
              <a:t>how we can better protect children in the future as we come to understand more clearly </a:t>
            </a:r>
          </a:p>
          <a:p>
            <a:r>
              <a:rPr lang="en-GB" dirty="0"/>
              <a:t>what has gone wrong in the past and schools and colleges will continue to need to play </a:t>
            </a:r>
          </a:p>
          <a:p>
            <a:r>
              <a:rPr lang="en-GB" dirty="0"/>
              <a:t>an incredibly important role in this.</a:t>
            </a:r>
          </a:p>
        </p:txBody>
      </p:sp>
      <p:sp>
        <p:nvSpPr>
          <p:cNvPr id="4" name="Slide Number Placeholder 3"/>
          <p:cNvSpPr>
            <a:spLocks noGrp="1"/>
          </p:cNvSpPr>
          <p:nvPr>
            <p:ph type="sldNum" sz="quarter" idx="5"/>
          </p:nvPr>
        </p:nvSpPr>
        <p:spPr/>
        <p:txBody>
          <a:bodyPr/>
          <a:lstStyle/>
          <a:p>
            <a:fld id="{43AA7FB8-97A5-49F9-B009-8D2684A8E800}" type="slidenum">
              <a:rPr lang="en-GB" smtClean="0"/>
              <a:t>5</a:t>
            </a:fld>
            <a:endParaRPr lang="en-GB"/>
          </a:p>
        </p:txBody>
      </p:sp>
    </p:spTree>
    <p:extLst>
      <p:ext uri="{BB962C8B-B14F-4D97-AF65-F5344CB8AC3E}">
        <p14:creationId xmlns:p14="http://schemas.microsoft.com/office/powerpoint/2010/main" val="1430409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worth signposting to your staff that the bill is expected to pass into law (and is one reason for a delay to more wide-ranging changes/updates to </a:t>
            </a:r>
            <a:r>
              <a:rPr lang="en-GB" dirty="0" err="1"/>
              <a:t>KCSiE</a:t>
            </a:r>
            <a:r>
              <a:rPr lang="en-GB" dirty="0"/>
              <a:t> pending this) and that it represents a significant shift in safeguarding practices in England. It mandates that schools are integral partners in local authority arrangements (not statutory). </a:t>
            </a:r>
          </a:p>
        </p:txBody>
      </p:sp>
      <p:sp>
        <p:nvSpPr>
          <p:cNvPr id="4" name="Slide Number Placeholder 3"/>
          <p:cNvSpPr>
            <a:spLocks noGrp="1"/>
          </p:cNvSpPr>
          <p:nvPr>
            <p:ph type="sldNum" sz="quarter" idx="5"/>
          </p:nvPr>
        </p:nvSpPr>
        <p:spPr/>
        <p:txBody>
          <a:bodyPr/>
          <a:lstStyle/>
          <a:p>
            <a:fld id="{D68C044C-7645-4E30-A6D7-275B2AEC90B5}" type="slidenum">
              <a:rPr lang="en-GB" smtClean="0"/>
              <a:t>6</a:t>
            </a:fld>
            <a:endParaRPr lang="en-GB"/>
          </a:p>
        </p:txBody>
      </p:sp>
    </p:spTree>
    <p:extLst>
      <p:ext uri="{BB962C8B-B14F-4D97-AF65-F5344CB8AC3E}">
        <p14:creationId xmlns:p14="http://schemas.microsoft.com/office/powerpoint/2010/main" val="4161168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Mostly technical changes and DSLs should read Annexe F for all the changes. Included on these slides are the changes that staff should be aware of. Note that where there have not been changes the paragraph numbers may have changed and this would need to be reflected in any policy that references </a:t>
            </a:r>
            <a:r>
              <a:rPr lang="en-GB" dirty="0" err="1"/>
              <a:t>KCSiE</a:t>
            </a:r>
            <a:r>
              <a:rPr lang="en-GB" dirty="0"/>
              <a:t>. </a:t>
            </a:r>
          </a:p>
        </p:txBody>
      </p:sp>
      <p:sp>
        <p:nvSpPr>
          <p:cNvPr id="4" name="Slide Number Placeholder 3"/>
          <p:cNvSpPr>
            <a:spLocks noGrp="1"/>
          </p:cNvSpPr>
          <p:nvPr>
            <p:ph type="sldNum" sz="quarter" idx="5"/>
          </p:nvPr>
        </p:nvSpPr>
        <p:spPr/>
        <p:txBody>
          <a:bodyPr/>
          <a:lstStyle/>
          <a:p>
            <a:fld id="{43AA7FB8-97A5-49F9-B009-8D2684A8E800}" type="slidenum">
              <a:rPr lang="en-GB" smtClean="0"/>
              <a:t>7</a:t>
            </a:fld>
            <a:endParaRPr lang="en-GB"/>
          </a:p>
        </p:txBody>
      </p:sp>
    </p:spTree>
    <p:extLst>
      <p:ext uri="{BB962C8B-B14F-4D97-AF65-F5344CB8AC3E}">
        <p14:creationId xmlns:p14="http://schemas.microsoft.com/office/powerpoint/2010/main" val="3944027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Notes Placeholder 1">
            <a:extLst>
              <a:ext uri="{FF2B5EF4-FFF2-40B4-BE49-F238E27FC236}">
                <a16:creationId xmlns:a16="http://schemas.microsoft.com/office/drawing/2014/main" id="{095699A4-DCD8-E636-898F-D7CE5B8AEDC3}"/>
              </a:ext>
            </a:extLst>
          </p:cNvPr>
          <p:cNvSpPr>
            <a:spLocks noGrp="1" noChangeArrowheads="1"/>
          </p:cNvSpPr>
          <p:nvPr>
            <p:ph type="body" idx="1"/>
          </p:nvPr>
        </p:nvSpPr>
        <p:spPr bwMode="auto">
          <a:xfrm>
            <a:off x="685800" y="1987549"/>
            <a:ext cx="5486400" cy="7088211"/>
          </a:xfrm>
        </p:spPr>
        <p:txBody>
          <a:bodyPr wrap="square" numCol="1" anchor="t" anchorCtr="0" compatLnSpc="1">
            <a:prstTxWarp prst="textNoShape">
              <a:avLst/>
            </a:prstTxWarp>
          </a:bodyPr>
          <a:lstStyle/>
          <a:p>
            <a:pPr>
              <a:spcBef>
                <a:spcPts val="0"/>
              </a:spcBef>
              <a:spcAft>
                <a:spcPts val="0"/>
              </a:spcAft>
              <a:defRPr/>
            </a:pPr>
            <a:r>
              <a:rPr lang="en-GB" altLang="en-US" sz="1000" b="1" i="0" dirty="0"/>
              <a:t>#Note to DSL a separate training PPT is available for staff training that covers high quality record keeping/GDPR/Info sharing that can be used later in the term/year to support this. </a:t>
            </a:r>
          </a:p>
          <a:p>
            <a:pPr>
              <a:spcBef>
                <a:spcPts val="0"/>
              </a:spcBef>
              <a:spcAft>
                <a:spcPts val="0"/>
              </a:spcAft>
              <a:defRPr/>
            </a:pPr>
            <a:endParaRPr lang="en-GB" altLang="en-US" sz="1000" b="1" i="0" dirty="0"/>
          </a:p>
          <a:p>
            <a:pPr>
              <a:spcBef>
                <a:spcPts val="0"/>
              </a:spcBef>
              <a:spcAft>
                <a:spcPts val="0"/>
              </a:spcAft>
              <a:buFont typeface="+mj-lt"/>
              <a:buNone/>
              <a:defRPr/>
            </a:pPr>
            <a:endParaRPr lang="en-GB" sz="1000" b="1" u="sng" dirty="0">
              <a:ea typeface="Calibri" panose="020F0502020204030204" pitchFamily="34" charset="0"/>
              <a:cs typeface="Times New Roman" panose="02020603050405020304" pitchFamily="18" charset="0"/>
            </a:endParaRPr>
          </a:p>
          <a:p>
            <a:pPr>
              <a:spcBef>
                <a:spcPts val="0"/>
              </a:spcBef>
              <a:spcAft>
                <a:spcPts val="0"/>
              </a:spcAft>
              <a:buFont typeface="+mj-lt"/>
              <a:buNone/>
              <a:defRPr/>
            </a:pPr>
            <a:r>
              <a:rPr lang="en-GB" sz="1000" b="1" u="sng" dirty="0">
                <a:ea typeface="Calibri" panose="020F0502020204030204" pitchFamily="34" charset="0"/>
                <a:cs typeface="Times New Roman" panose="02020603050405020304" pitchFamily="18" charset="0"/>
              </a:rPr>
              <a:t>1. So, what and how do we record? </a:t>
            </a:r>
            <a:endParaRPr lang="en-GB" sz="1000" dirty="0">
              <a:ea typeface="Calibri" panose="020F0502020204030204" pitchFamily="34" charset="0"/>
              <a:cs typeface="Times New Roman" panose="02020603050405020304" pitchFamily="18" charset="0"/>
            </a:endParaRPr>
          </a:p>
          <a:p>
            <a:pPr marL="342900" indent="-342900">
              <a:spcBef>
                <a:spcPts val="0"/>
              </a:spcBef>
              <a:spcAft>
                <a:spcPts val="0"/>
              </a:spcAft>
              <a:buFont typeface="Symbol" panose="05050102010706020507" pitchFamily="18" charset="2"/>
              <a:buChar char=""/>
              <a:defRPr/>
            </a:pPr>
            <a:r>
              <a:rPr lang="en-GB" sz="1000" b="1" dirty="0">
                <a:ea typeface="Calibri" panose="020F0502020204030204" pitchFamily="34" charset="0"/>
                <a:cs typeface="Times New Roman" panose="02020603050405020304" pitchFamily="18" charset="0"/>
              </a:rPr>
              <a:t>We record everything that gives us cause for concern</a:t>
            </a:r>
            <a:r>
              <a:rPr lang="en-GB" sz="1000" dirty="0">
                <a:ea typeface="Calibri" panose="020F0502020204030204" pitchFamily="34" charset="0"/>
                <a:cs typeface="Times New Roman" panose="02020603050405020304" pitchFamily="18" charset="0"/>
              </a:rPr>
              <a:t> and we must discuss with the child’s parents. The only time that we do not do this is when it might put the child in danger/risk of significant harm.</a:t>
            </a:r>
          </a:p>
          <a:p>
            <a:pPr marL="342900" indent="-342900">
              <a:spcBef>
                <a:spcPts val="0"/>
              </a:spcBef>
              <a:spcAft>
                <a:spcPts val="0"/>
              </a:spcAft>
              <a:buFont typeface="Symbol" panose="05050102010706020507" pitchFamily="18" charset="2"/>
              <a:buChar char=""/>
              <a:defRPr/>
            </a:pPr>
            <a:r>
              <a:rPr lang="en-GB" sz="1000" b="1" dirty="0">
                <a:ea typeface="Calibri" panose="020F0502020204030204" pitchFamily="34" charset="0"/>
                <a:cs typeface="Times New Roman" panose="02020603050405020304" pitchFamily="18" charset="0"/>
              </a:rPr>
              <a:t>Recording keeping </a:t>
            </a:r>
            <a:r>
              <a:rPr lang="en-GB" sz="1000" dirty="0">
                <a:ea typeface="Calibri" panose="020F0502020204030204" pitchFamily="34" charset="0"/>
                <a:cs typeface="Times New Roman" panose="02020603050405020304" pitchFamily="18" charset="0"/>
              </a:rPr>
              <a:t>is really important </a:t>
            </a:r>
            <a:r>
              <a:rPr lang="en-GB" sz="1000" dirty="0" err="1">
                <a:ea typeface="Calibri" panose="020F0502020204030204" pitchFamily="34" charset="0"/>
                <a:cs typeface="Times New Roman" panose="02020603050405020304" pitchFamily="18" charset="0"/>
              </a:rPr>
              <a:t>ie</a:t>
            </a:r>
            <a:r>
              <a:rPr lang="en-GB" sz="1000" dirty="0">
                <a:ea typeface="Calibri" panose="020F0502020204030204" pitchFamily="34" charset="0"/>
                <a:cs typeface="Times New Roman" panose="02020603050405020304" pitchFamily="18" charset="0"/>
              </a:rPr>
              <a:t> ensure all records:</a:t>
            </a:r>
          </a:p>
          <a:p>
            <a:pPr marL="742950" lvl="1" indent="-285750">
              <a:spcBef>
                <a:spcPts val="0"/>
              </a:spcBef>
              <a:spcAft>
                <a:spcPts val="0"/>
              </a:spcAft>
              <a:buFont typeface="Courier New" panose="02070309020205020404" pitchFamily="49" charset="0"/>
              <a:buChar char="o"/>
              <a:tabLst>
                <a:tab pos="685800" algn="l"/>
              </a:tabLst>
              <a:defRPr/>
            </a:pPr>
            <a:r>
              <a:rPr lang="en-GB" sz="1000" dirty="0">
                <a:ea typeface="Calibri" panose="020F0502020204030204" pitchFamily="34" charset="0"/>
                <a:cs typeface="Times New Roman" panose="02020603050405020304" pitchFamily="18" charset="0"/>
              </a:rPr>
              <a:t>include a clear and comprehensive summary of the concern detailed, including dates / year</a:t>
            </a:r>
          </a:p>
          <a:p>
            <a:pPr marL="742950" lvl="1" indent="-285750">
              <a:spcBef>
                <a:spcPts val="0"/>
              </a:spcBef>
              <a:spcAft>
                <a:spcPts val="0"/>
              </a:spcAft>
              <a:buFont typeface="Courier New" panose="02070309020205020404" pitchFamily="49" charset="0"/>
              <a:buChar char="o"/>
              <a:tabLst>
                <a:tab pos="685800" algn="l"/>
              </a:tabLst>
              <a:defRPr/>
            </a:pPr>
            <a:r>
              <a:rPr lang="en-GB" sz="1000" dirty="0">
                <a:ea typeface="Calibri" panose="020F0502020204030204" pitchFamily="34" charset="0"/>
                <a:cs typeface="Times New Roman" panose="02020603050405020304" pitchFamily="18" charset="0"/>
              </a:rPr>
              <a:t>are objective – they ought to be able to make sense to a judge for example – </a:t>
            </a:r>
            <a:r>
              <a:rPr lang="en-GB" sz="1000" b="1" dirty="0">
                <a:ea typeface="Calibri" panose="020F0502020204030204" pitchFamily="34" charset="0"/>
                <a:cs typeface="Times New Roman" panose="02020603050405020304" pitchFamily="18" charset="0"/>
              </a:rPr>
              <a:t>avoid using jargon or acronyms </a:t>
            </a:r>
            <a:r>
              <a:rPr lang="en-GB" sz="1000" dirty="0">
                <a:ea typeface="Calibri" panose="020F0502020204030204" pitchFamily="34" charset="0"/>
                <a:cs typeface="Times New Roman" panose="02020603050405020304" pitchFamily="18" charset="0"/>
              </a:rPr>
              <a:t>that may mean something different to someone from another agency ‘I will speak with PSA / Jenny’ </a:t>
            </a:r>
          </a:p>
          <a:p>
            <a:pPr marL="742950" lvl="1" indent="-285750">
              <a:spcBef>
                <a:spcPts val="0"/>
              </a:spcBef>
              <a:spcAft>
                <a:spcPts val="0"/>
              </a:spcAft>
              <a:buFont typeface="Courier New" panose="02070309020205020404" pitchFamily="49" charset="0"/>
              <a:buChar char="o"/>
              <a:tabLst>
                <a:tab pos="685800" algn="l"/>
              </a:tabLst>
              <a:defRPr/>
            </a:pPr>
            <a:r>
              <a:rPr lang="en-GB" sz="1000" b="1" dirty="0">
                <a:ea typeface="Calibri" panose="020F0502020204030204" pitchFamily="34" charset="0"/>
                <a:cs typeface="Times New Roman" panose="02020603050405020304" pitchFamily="18" charset="0"/>
              </a:rPr>
              <a:t>should always be first-hand rather than written by the DSL on behalf of a teacher.</a:t>
            </a:r>
          </a:p>
          <a:p>
            <a:pPr marL="342900" indent="-342900">
              <a:spcBef>
                <a:spcPts val="0"/>
              </a:spcBef>
              <a:spcAft>
                <a:spcPts val="0"/>
              </a:spcAft>
              <a:buFont typeface="Symbol" panose="05050102010706020507" pitchFamily="18" charset="2"/>
              <a:buChar char=""/>
              <a:defRPr/>
            </a:pPr>
            <a:r>
              <a:rPr lang="en-GB" sz="1000" b="1" dirty="0">
                <a:ea typeface="Calibri" panose="020F0502020204030204" pitchFamily="34" charset="0"/>
                <a:cs typeface="Times New Roman" panose="02020603050405020304" pitchFamily="18" charset="0"/>
              </a:rPr>
              <a:t>Protocol for reporting- stick to fact and NEVER:</a:t>
            </a:r>
            <a:endParaRPr lang="en-GB" sz="1000" dirty="0">
              <a:ea typeface="Calibri" panose="020F0502020204030204" pitchFamily="34" charset="0"/>
              <a:cs typeface="Times New Roman" panose="02020603050405020304" pitchFamily="18" charset="0"/>
            </a:endParaRPr>
          </a:p>
          <a:p>
            <a:pPr marL="800100" lvl="1" indent="-342900">
              <a:spcBef>
                <a:spcPts val="0"/>
              </a:spcBef>
              <a:spcAft>
                <a:spcPts val="0"/>
              </a:spcAft>
              <a:buFont typeface="Courier New" panose="02070309020205020404" pitchFamily="49" charset="0"/>
              <a:buChar char="o"/>
              <a:tabLst>
                <a:tab pos="685800" algn="l"/>
              </a:tabLst>
              <a:defRPr/>
            </a:pPr>
            <a:r>
              <a:rPr lang="en-GB" sz="1000" dirty="0">
                <a:ea typeface="Calibri" panose="020F0502020204030204" pitchFamily="34" charset="0"/>
                <a:cs typeface="Times New Roman" panose="02020603050405020304" pitchFamily="18" charset="0"/>
              </a:rPr>
              <a:t>Assumptions </a:t>
            </a:r>
          </a:p>
          <a:p>
            <a:pPr marL="800100" lvl="1" indent="-342900">
              <a:spcBef>
                <a:spcPts val="0"/>
              </a:spcBef>
              <a:spcAft>
                <a:spcPts val="0"/>
              </a:spcAft>
              <a:buFont typeface="Courier New" panose="02070309020205020404" pitchFamily="49" charset="0"/>
              <a:buChar char="o"/>
              <a:tabLst>
                <a:tab pos="685800" algn="l"/>
              </a:tabLst>
              <a:defRPr/>
            </a:pPr>
            <a:r>
              <a:rPr lang="en-GB" sz="1000" dirty="0">
                <a:ea typeface="Calibri" panose="020F0502020204030204" pitchFamily="34" charset="0"/>
                <a:cs typeface="Times New Roman" panose="02020603050405020304" pitchFamily="18" charset="0"/>
              </a:rPr>
              <a:t>Hearsay</a:t>
            </a:r>
          </a:p>
          <a:p>
            <a:pPr marL="800100" lvl="1" indent="-342900">
              <a:spcBef>
                <a:spcPts val="0"/>
              </a:spcBef>
              <a:spcAft>
                <a:spcPts val="0"/>
              </a:spcAft>
              <a:buFont typeface="Courier New" panose="02070309020205020404" pitchFamily="49" charset="0"/>
              <a:buChar char="o"/>
              <a:tabLst>
                <a:tab pos="685800" algn="l"/>
              </a:tabLst>
              <a:defRPr/>
            </a:pPr>
            <a:r>
              <a:rPr lang="en-GB" sz="1000" dirty="0">
                <a:ea typeface="Calibri" panose="020F0502020204030204" pitchFamily="34" charset="0"/>
                <a:cs typeface="Times New Roman" panose="02020603050405020304" pitchFamily="18" charset="0"/>
              </a:rPr>
              <a:t>Speculations</a:t>
            </a:r>
          </a:p>
          <a:p>
            <a:pPr marL="800100" lvl="1" indent="-342900">
              <a:spcBef>
                <a:spcPts val="0"/>
              </a:spcBef>
              <a:spcAft>
                <a:spcPts val="0"/>
              </a:spcAft>
              <a:buFont typeface="Courier New" panose="02070309020205020404" pitchFamily="49" charset="0"/>
              <a:buChar char="o"/>
              <a:tabLst>
                <a:tab pos="685800" algn="l"/>
              </a:tabLst>
              <a:defRPr/>
            </a:pPr>
            <a:r>
              <a:rPr lang="en-GB" sz="1000" dirty="0">
                <a:ea typeface="Calibri" panose="020F0502020204030204" pitchFamily="34" charset="0"/>
                <a:cs typeface="Times New Roman" panose="02020603050405020304" pitchFamily="18" charset="0"/>
              </a:rPr>
              <a:t>Your own emotions</a:t>
            </a:r>
          </a:p>
          <a:p>
            <a:pPr marL="342900" indent="-342900">
              <a:spcBef>
                <a:spcPts val="0"/>
              </a:spcBef>
              <a:spcAft>
                <a:spcPts val="0"/>
              </a:spcAft>
              <a:buFont typeface="Symbol" panose="05050102010706020507" pitchFamily="18" charset="2"/>
              <a:buChar char=""/>
              <a:defRPr/>
            </a:pPr>
            <a:r>
              <a:rPr lang="en-GB" sz="1000" dirty="0">
                <a:ea typeface="Calibri" panose="020F0502020204030204" pitchFamily="34" charset="0"/>
                <a:cs typeface="Times New Roman" panose="02020603050405020304" pitchFamily="18" charset="0"/>
              </a:rPr>
              <a:t>However it is important that </a:t>
            </a:r>
            <a:r>
              <a:rPr lang="en-GB" sz="1000" b="1" dirty="0">
                <a:ea typeface="Calibri" panose="020F0502020204030204" pitchFamily="34" charset="0"/>
                <a:cs typeface="Times New Roman" panose="02020603050405020304" pitchFamily="18" charset="0"/>
              </a:rPr>
              <a:t>‘gut feelings’</a:t>
            </a:r>
            <a:r>
              <a:rPr lang="en-GB" sz="1000" dirty="0">
                <a:ea typeface="Calibri" panose="020F0502020204030204" pitchFamily="34" charset="0"/>
                <a:cs typeface="Times New Roman" panose="02020603050405020304" pitchFamily="18" charset="0"/>
              </a:rPr>
              <a:t> are shared, acknowledged and explored with school’s DSL.  They are different from assumptions and it is the role of case discussion to evidence impact to child of concern. These need to be documented as change of worker can risk these concerns being lost.</a:t>
            </a:r>
          </a:p>
          <a:p>
            <a:pPr marL="342900" indent="-342900">
              <a:spcBef>
                <a:spcPts val="0"/>
              </a:spcBef>
              <a:spcAft>
                <a:spcPts val="0"/>
              </a:spcAft>
              <a:buFont typeface="Symbol" panose="05050102010706020507" pitchFamily="18" charset="2"/>
              <a:buChar char=""/>
              <a:defRPr/>
            </a:pPr>
            <a:r>
              <a:rPr lang="en-GB" sz="1000" b="1" dirty="0">
                <a:ea typeface="Calibri" panose="020F0502020204030204" pitchFamily="34" charset="0"/>
                <a:cs typeface="Times New Roman" panose="02020603050405020304" pitchFamily="18" charset="0"/>
              </a:rPr>
              <a:t>Be very specific: for example ‘the house had poor conditions’ does not tell you as much as ‘the house was unsanitary with a foul smell and a fire hazard’. </a:t>
            </a:r>
            <a:r>
              <a:rPr lang="en-GB" sz="1000" dirty="0">
                <a:ea typeface="Calibri" panose="020F0502020204030204" pitchFamily="34" charset="0"/>
                <a:cs typeface="Times New Roman" panose="02020603050405020304" pitchFamily="18" charset="0"/>
              </a:rPr>
              <a:t>The DSL should not have to read between the lines of a concern. Families are told about the CP policy and know that staff have a duty to report concerns, some of which will lead to referrals to outside agencies and some that won’t. </a:t>
            </a:r>
          </a:p>
          <a:p>
            <a:pPr marL="342900" indent="-342900">
              <a:spcBef>
                <a:spcPts val="0"/>
              </a:spcBef>
              <a:spcAft>
                <a:spcPts val="0"/>
              </a:spcAft>
              <a:buFont typeface="Symbol" panose="05050102010706020507" pitchFamily="18" charset="2"/>
              <a:buChar char=""/>
              <a:defRPr/>
            </a:pPr>
            <a:r>
              <a:rPr lang="en-GB" sz="1000" dirty="0">
                <a:ea typeface="Calibri" panose="020F0502020204030204" pitchFamily="34" charset="0"/>
                <a:cs typeface="Times New Roman" panose="02020603050405020304" pitchFamily="18" charset="0"/>
              </a:rPr>
              <a:t>The child’s wishes also need to be recorded and taken into account when action is being considered. </a:t>
            </a:r>
            <a:r>
              <a:rPr lang="en-GB" sz="1000" b="1" dirty="0">
                <a:ea typeface="Calibri" panose="020F0502020204030204" pitchFamily="34" charset="0"/>
                <a:cs typeface="Times New Roman" panose="02020603050405020304" pitchFamily="18" charset="0"/>
              </a:rPr>
              <a:t>Highlight these parts on the concern form.</a:t>
            </a:r>
          </a:p>
          <a:p>
            <a:pPr marL="0" indent="0">
              <a:spcBef>
                <a:spcPts val="0"/>
              </a:spcBef>
              <a:spcAft>
                <a:spcPts val="0"/>
              </a:spcAft>
              <a:buFont typeface="Symbol" panose="05050102010706020507" pitchFamily="18" charset="2"/>
              <a:buNone/>
              <a:defRPr/>
            </a:pPr>
            <a:endParaRPr lang="en-GB" sz="1000" b="1" u="sng" dirty="0">
              <a:ea typeface="Calibri" panose="020F0502020204030204" pitchFamily="34" charset="0"/>
              <a:cs typeface="Times New Roman" panose="02020603050405020304" pitchFamily="18" charset="0"/>
            </a:endParaRPr>
          </a:p>
          <a:p>
            <a:pPr marL="0" indent="0">
              <a:spcBef>
                <a:spcPts val="0"/>
              </a:spcBef>
              <a:spcAft>
                <a:spcPts val="0"/>
              </a:spcAft>
              <a:buFont typeface="Symbol" panose="05050102010706020507" pitchFamily="18" charset="2"/>
              <a:buNone/>
              <a:defRPr/>
            </a:pPr>
            <a:r>
              <a:rPr lang="en-GB" sz="1000" b="1" u="sng" dirty="0">
                <a:ea typeface="Calibri" panose="020F0502020204030204" pitchFamily="34" charset="0"/>
                <a:cs typeface="Times New Roman" panose="02020603050405020304" pitchFamily="18" charset="0"/>
              </a:rPr>
              <a:t>2. So, when do we report a concern to the D/DSL?</a:t>
            </a:r>
            <a:endParaRPr lang="en-GB" sz="1000" dirty="0">
              <a:ea typeface="Calibri" panose="020F0502020204030204" pitchFamily="34" charset="0"/>
              <a:cs typeface="Times New Roman" panose="02020603050405020304" pitchFamily="18" charset="0"/>
            </a:endParaRPr>
          </a:p>
          <a:p>
            <a:pPr>
              <a:spcBef>
                <a:spcPts val="0"/>
              </a:spcBef>
              <a:spcAft>
                <a:spcPts val="0"/>
              </a:spcAft>
              <a:defRPr/>
            </a:pPr>
            <a:r>
              <a:rPr lang="en-GB" sz="1000" dirty="0">
                <a:ea typeface="Calibri" panose="020F0502020204030204" pitchFamily="34" charset="0"/>
                <a:cs typeface="Times New Roman" panose="02020603050405020304" pitchFamily="18" charset="0"/>
              </a:rPr>
              <a:t>Any safeguarding concern must be reported in writing and referred to the DSL on the same day. </a:t>
            </a:r>
          </a:p>
          <a:p>
            <a:pPr>
              <a:spcBef>
                <a:spcPts val="0"/>
              </a:spcBef>
              <a:spcAft>
                <a:spcPts val="0"/>
              </a:spcAft>
              <a:defRPr/>
            </a:pPr>
            <a:r>
              <a:rPr lang="en-GB" sz="1000" b="1" dirty="0">
                <a:ea typeface="Calibri" panose="020F0502020204030204" pitchFamily="34" charset="0"/>
                <a:cs typeface="Times New Roman" panose="02020603050405020304" pitchFamily="18" charset="0"/>
              </a:rPr>
              <a:t>Actions:</a:t>
            </a:r>
            <a:endParaRPr lang="en-GB" sz="1000" dirty="0">
              <a:ea typeface="Calibri" panose="020F0502020204030204" pitchFamily="34" charset="0"/>
              <a:cs typeface="Times New Roman" panose="02020603050405020304" pitchFamily="18" charset="0"/>
            </a:endParaRPr>
          </a:p>
          <a:p>
            <a:pPr marL="342900" indent="-342900">
              <a:spcBef>
                <a:spcPts val="0"/>
              </a:spcBef>
              <a:spcAft>
                <a:spcPts val="0"/>
              </a:spcAft>
              <a:buFont typeface="Symbol" panose="05050102010706020507" pitchFamily="18" charset="2"/>
              <a:buChar char=""/>
              <a:defRPr/>
            </a:pPr>
            <a:r>
              <a:rPr lang="en-GB" sz="1000" dirty="0">
                <a:ea typeface="Calibri" panose="020F0502020204030204" pitchFamily="34" charset="0"/>
                <a:cs typeface="Times New Roman" panose="02020603050405020304" pitchFamily="18" charset="0"/>
              </a:rPr>
              <a:t>Most concerns have associated actions for the person reporting the concern. </a:t>
            </a:r>
            <a:r>
              <a:rPr lang="en-GB" sz="1000" dirty="0" err="1">
                <a:ea typeface="Calibri" panose="020F0502020204030204" pitchFamily="34" charset="0"/>
                <a:cs typeface="Times New Roman" panose="02020603050405020304" pitchFamily="18" charset="0"/>
              </a:rPr>
              <a:t>Eg</a:t>
            </a:r>
            <a:r>
              <a:rPr lang="en-GB" sz="1000" dirty="0">
                <a:ea typeface="Calibri" panose="020F0502020204030204" pitchFamily="34" charset="0"/>
                <a:cs typeface="Times New Roman" panose="02020603050405020304" pitchFamily="18" charset="0"/>
              </a:rPr>
              <a:t> ‘I spoke to the parent who said...’ or ‘I asked the child about the argument and he said…’ (TED)</a:t>
            </a:r>
          </a:p>
          <a:p>
            <a:pPr marL="342900" indent="-342900">
              <a:spcBef>
                <a:spcPts val="0"/>
              </a:spcBef>
              <a:spcAft>
                <a:spcPts val="0"/>
              </a:spcAft>
              <a:buFont typeface="Symbol" panose="05050102010706020507" pitchFamily="18" charset="2"/>
              <a:buChar char=""/>
              <a:defRPr/>
            </a:pPr>
            <a:r>
              <a:rPr lang="en-GB" sz="1000" dirty="0">
                <a:ea typeface="Calibri" panose="020F0502020204030204" pitchFamily="34" charset="0"/>
                <a:cs typeface="Times New Roman" panose="02020603050405020304" pitchFamily="18" charset="0"/>
              </a:rPr>
              <a:t>Some actions will require follow up from the DSL</a:t>
            </a:r>
          </a:p>
          <a:p>
            <a:pPr>
              <a:spcBef>
                <a:spcPts val="0"/>
              </a:spcBef>
              <a:spcAft>
                <a:spcPts val="0"/>
              </a:spcAft>
              <a:defRPr/>
            </a:pPr>
            <a:r>
              <a:rPr lang="en-GB" sz="1000" b="1" dirty="0">
                <a:ea typeface="Calibri" panose="020F0502020204030204" pitchFamily="34" charset="0"/>
                <a:cs typeface="Times New Roman" panose="02020603050405020304" pitchFamily="18" charset="0"/>
              </a:rPr>
              <a:t>Follow up:</a:t>
            </a:r>
            <a:endParaRPr lang="en-GB" sz="1000" dirty="0">
              <a:ea typeface="Calibri" panose="020F0502020204030204" pitchFamily="34" charset="0"/>
              <a:cs typeface="Times New Roman" panose="02020603050405020304" pitchFamily="18" charset="0"/>
            </a:endParaRPr>
          </a:p>
          <a:p>
            <a:pPr marL="342900" indent="-342900">
              <a:spcBef>
                <a:spcPts val="0"/>
              </a:spcBef>
              <a:spcAft>
                <a:spcPts val="0"/>
              </a:spcAft>
              <a:buFont typeface="Symbol" panose="05050102010706020507" pitchFamily="18" charset="2"/>
              <a:buChar char=""/>
              <a:defRPr/>
            </a:pPr>
            <a:r>
              <a:rPr lang="en-GB" sz="1000" dirty="0">
                <a:ea typeface="Calibri" panose="020F0502020204030204" pitchFamily="34" charset="0"/>
                <a:cs typeface="Times New Roman" panose="02020603050405020304" pitchFamily="18" charset="0"/>
              </a:rPr>
              <a:t>Explain/discuss why this is important – the person raising the concern will remain concerned until they are satisfied that appropriate action has been taken. Our role is to seek an outcome for the child. </a:t>
            </a:r>
          </a:p>
          <a:p>
            <a:pPr marL="342900" indent="-342900">
              <a:spcBef>
                <a:spcPts val="0"/>
              </a:spcBef>
              <a:spcAft>
                <a:spcPts val="0"/>
              </a:spcAft>
              <a:buFont typeface="Symbol" panose="05050102010706020507" pitchFamily="18" charset="2"/>
              <a:buChar char=""/>
              <a:defRPr/>
            </a:pPr>
            <a:r>
              <a:rPr lang="en-GB" sz="1000" dirty="0">
                <a:ea typeface="Calibri" panose="020F0502020204030204" pitchFamily="34" charset="0"/>
                <a:cs typeface="Times New Roman" panose="02020603050405020304" pitchFamily="18" charset="0"/>
              </a:rPr>
              <a:t>Any concerns raised that might meet the threshold of significant harm must be reported immediately to a DSL and the person raising the concern should expect to know the outcome the same working day (before the child is sent home) whenever possible. </a:t>
            </a:r>
          </a:p>
          <a:p>
            <a:pPr marL="342900" indent="-342900">
              <a:spcBef>
                <a:spcPts val="0"/>
              </a:spcBef>
              <a:spcAft>
                <a:spcPts val="0"/>
              </a:spcAft>
              <a:buFont typeface="Symbol" panose="05050102010706020507" pitchFamily="18" charset="2"/>
              <a:buChar char=""/>
              <a:defRPr/>
            </a:pPr>
            <a:r>
              <a:rPr lang="en-GB" sz="1000" dirty="0">
                <a:ea typeface="Calibri" panose="020F0502020204030204" pitchFamily="34" charset="0"/>
                <a:cs typeface="Times New Roman" panose="02020603050405020304" pitchFamily="18" charset="0"/>
              </a:rPr>
              <a:t>UNLIKELY BUT ALL STAFF MUST BE READY TO MAKE A REQUEST FOR SERVICE TO IFD IN THE ABSENCE OF A DSL</a:t>
            </a:r>
          </a:p>
          <a:p>
            <a:pPr marL="342900" indent="-342900">
              <a:spcBef>
                <a:spcPts val="0"/>
              </a:spcBef>
              <a:spcAft>
                <a:spcPts val="0"/>
              </a:spcAft>
              <a:buFont typeface="Symbol" panose="05050102010706020507" pitchFamily="18" charset="2"/>
              <a:buChar char=""/>
              <a:defRPr/>
            </a:pPr>
            <a:endParaRPr lang="en-GB" sz="1000" dirty="0">
              <a:ea typeface="Calibri" panose="020F0502020204030204" pitchFamily="34" charset="0"/>
              <a:cs typeface="Times New Roman" panose="02020603050405020304" pitchFamily="18" charset="0"/>
            </a:endParaRPr>
          </a:p>
          <a:p>
            <a:pPr>
              <a:spcBef>
                <a:spcPts val="0"/>
              </a:spcBef>
              <a:spcAft>
                <a:spcPts val="0"/>
              </a:spcAft>
              <a:defRPr/>
            </a:pPr>
            <a:r>
              <a:rPr lang="en-GB" sz="1000" b="1" i="1" dirty="0">
                <a:ea typeface="Calibri" panose="020F0502020204030204" pitchFamily="34" charset="0"/>
                <a:cs typeface="Times New Roman" panose="02020603050405020304" pitchFamily="18" charset="0"/>
              </a:rPr>
              <a:t>Important: </a:t>
            </a:r>
            <a:r>
              <a:rPr lang="en-GB" sz="1000" b="1" dirty="0">
                <a:ea typeface="Calibri" panose="020F0502020204030204" pitchFamily="34" charset="0"/>
                <a:cs typeface="Times New Roman" panose="02020603050405020304" pitchFamily="18" charset="0"/>
              </a:rPr>
              <a:t>Professional Challenge (case resolution):</a:t>
            </a:r>
            <a:endParaRPr lang="en-GB" sz="1000" dirty="0">
              <a:ea typeface="Calibri" panose="020F0502020204030204" pitchFamily="34" charset="0"/>
              <a:cs typeface="Times New Roman" panose="02020603050405020304" pitchFamily="18" charset="0"/>
            </a:endParaRPr>
          </a:p>
          <a:p>
            <a:pPr>
              <a:spcBef>
                <a:spcPts val="0"/>
              </a:spcBef>
              <a:spcAft>
                <a:spcPts val="0"/>
              </a:spcAft>
              <a:defRPr/>
            </a:pPr>
            <a:r>
              <a:rPr lang="en-GB" sz="1000" dirty="0">
                <a:ea typeface="Calibri" panose="020F0502020204030204" pitchFamily="34" charset="0"/>
                <a:cs typeface="Times New Roman" panose="02020603050405020304" pitchFamily="18" charset="0"/>
              </a:rPr>
              <a:t>If the DSL decides not to make a request for service to IFD and the member of staff believes that the child is at risk then they must have the opportunity to discuss this with the DSL to professionally disagree until they have reached a consensus. If they cannot agree, the person raising the concern should know who next to speak to, safeguarding governor or to contact IFD directly for advice.  Are the contact details readily available? </a:t>
            </a:r>
          </a:p>
          <a:p>
            <a:pPr>
              <a:spcBef>
                <a:spcPts val="0"/>
              </a:spcBef>
              <a:spcAft>
                <a:spcPts val="0"/>
              </a:spcAft>
              <a:defRPr/>
            </a:pPr>
            <a:r>
              <a:rPr lang="en-GB" sz="1000" dirty="0">
                <a:ea typeface="Calibri" panose="020F0502020204030204" pitchFamily="34" charset="0"/>
                <a:cs typeface="Times New Roman" panose="02020603050405020304" pitchFamily="18" charset="0"/>
              </a:rPr>
              <a:t>Reference </a:t>
            </a:r>
            <a:r>
              <a:rPr lang="en-GB" sz="1000" b="1" dirty="0">
                <a:ea typeface="Calibri" panose="020F0502020204030204" pitchFamily="34" charset="0"/>
                <a:cs typeface="Times New Roman" panose="02020603050405020304" pitchFamily="18" charset="0"/>
              </a:rPr>
              <a:t>Wiltshire case resolution protocol </a:t>
            </a:r>
            <a:r>
              <a:rPr lang="en-GB" sz="1000" dirty="0">
                <a:ea typeface="Calibri" panose="020F0502020204030204" pitchFamily="34" charset="0"/>
                <a:cs typeface="Times New Roman" panose="02020603050405020304" pitchFamily="18" charset="0"/>
              </a:rPr>
              <a:t>– important aspect of culture of safeguarding at the school. </a:t>
            </a:r>
          </a:p>
          <a:p>
            <a:pPr>
              <a:spcBef>
                <a:spcPts val="0"/>
              </a:spcBef>
              <a:spcAft>
                <a:spcPts val="0"/>
              </a:spcAft>
              <a:defRPr/>
            </a:pPr>
            <a:r>
              <a:rPr lang="en-GB" sz="1000" dirty="0">
                <a:ea typeface="Calibri" panose="020F0502020204030204" pitchFamily="34" charset="0"/>
                <a:cs typeface="Times New Roman" panose="02020603050405020304" pitchFamily="18" charset="0"/>
              </a:rPr>
              <a:t>We must be confident to stand by our concerns. We do not have to know for certain whether something has/is happening before reporting that we are concerned that it might have/be. ‘I am concerned that Evie may not be getting enough to eat…or that she is hearing/seeing parental arguments at home that are distressing for her...’ A report that you are concerned is just that and may be enough on it’s own to warrant additional support for a child or form part of a bigger picture of issues/needs. </a:t>
            </a:r>
          </a:p>
          <a:p>
            <a:pPr>
              <a:spcBef>
                <a:spcPts val="0"/>
              </a:spcBef>
              <a:spcAft>
                <a:spcPts val="0"/>
              </a:spcAft>
              <a:defRPr/>
            </a:pPr>
            <a:r>
              <a:rPr lang="en-GB" sz="1000" dirty="0">
                <a:ea typeface="Calibri" panose="020F0502020204030204" pitchFamily="34" charset="0"/>
                <a:cs typeface="Times New Roman" panose="02020603050405020304" pitchFamily="18" charset="0"/>
              </a:rPr>
              <a:t> </a:t>
            </a:r>
          </a:p>
          <a:p>
            <a:pPr>
              <a:spcBef>
                <a:spcPts val="0"/>
              </a:spcBef>
              <a:spcAft>
                <a:spcPts val="0"/>
              </a:spcAft>
              <a:defRPr/>
            </a:pPr>
            <a:r>
              <a:rPr lang="en-GB" sz="1000" b="1" u="sng" dirty="0">
                <a:ea typeface="Calibri" panose="020F0502020204030204" pitchFamily="34" charset="0"/>
                <a:cs typeface="Times New Roman" panose="02020603050405020304" pitchFamily="18" charset="0"/>
              </a:rPr>
              <a:t>3. What will happen next:</a:t>
            </a:r>
            <a:endParaRPr lang="en-GB" sz="1000" dirty="0">
              <a:ea typeface="Calibri" panose="020F0502020204030204" pitchFamily="34" charset="0"/>
              <a:cs typeface="Times New Roman" panose="02020603050405020304" pitchFamily="18" charset="0"/>
            </a:endParaRPr>
          </a:p>
          <a:p>
            <a:pPr marL="342900" indent="-342900">
              <a:spcBef>
                <a:spcPts val="0"/>
              </a:spcBef>
              <a:spcAft>
                <a:spcPts val="0"/>
              </a:spcAft>
              <a:buFont typeface="Symbol" panose="05050102010706020507" pitchFamily="18" charset="2"/>
              <a:buChar char=""/>
              <a:defRPr/>
            </a:pPr>
            <a:r>
              <a:rPr lang="en-GB" sz="1000" dirty="0">
                <a:ea typeface="Calibri" panose="020F0502020204030204" pitchFamily="34" charset="0"/>
                <a:cs typeface="Times New Roman" panose="02020603050405020304" pitchFamily="18" charset="0"/>
              </a:rPr>
              <a:t>The DSL will look at the bigger picture and piece together any other concerns. Sometimes that one concern is enough to call IFD. </a:t>
            </a:r>
          </a:p>
          <a:p>
            <a:pPr marL="342900" indent="-342900">
              <a:spcBef>
                <a:spcPts val="0"/>
              </a:spcBef>
              <a:spcAft>
                <a:spcPts val="0"/>
              </a:spcAft>
              <a:buFont typeface="Symbol" panose="05050102010706020507" pitchFamily="18" charset="2"/>
              <a:buChar char=""/>
              <a:defRPr/>
            </a:pPr>
            <a:r>
              <a:rPr lang="en-GB" sz="1000" dirty="0">
                <a:ea typeface="Calibri" panose="020F0502020204030204" pitchFamily="34" charset="0"/>
                <a:cs typeface="Times New Roman" panose="02020603050405020304" pitchFamily="18" charset="0"/>
              </a:rPr>
              <a:t>The DSL can use ‘professional consultation’ with IFD at any time without giving the child’s name. </a:t>
            </a:r>
          </a:p>
          <a:p>
            <a:pPr marL="342900" indent="-342900">
              <a:spcBef>
                <a:spcPts val="0"/>
              </a:spcBef>
              <a:spcAft>
                <a:spcPts val="0"/>
              </a:spcAft>
              <a:buFont typeface="Symbol" panose="05050102010706020507" pitchFamily="18" charset="2"/>
              <a:buChar char=""/>
              <a:defRPr/>
            </a:pPr>
            <a:r>
              <a:rPr lang="en-GB" sz="1000" dirty="0">
                <a:ea typeface="Calibri" panose="020F0502020204030204" pitchFamily="34" charset="0"/>
                <a:cs typeface="Times New Roman" panose="02020603050405020304" pitchFamily="18" charset="0"/>
              </a:rPr>
              <a:t>Sometimes IFD will ask for a referral (for Early Help or child in need of support or at risk/having suffered significant harm)</a:t>
            </a:r>
          </a:p>
          <a:p>
            <a:pPr marL="342900" indent="-342900">
              <a:spcBef>
                <a:spcPts val="0"/>
              </a:spcBef>
              <a:spcAft>
                <a:spcPts val="0"/>
              </a:spcAft>
              <a:buFont typeface="Symbol" panose="05050102010706020507" pitchFamily="18" charset="2"/>
              <a:buChar char=""/>
              <a:defRPr/>
            </a:pPr>
            <a:r>
              <a:rPr lang="en-GB" sz="1000" dirty="0">
                <a:ea typeface="Calibri" panose="020F0502020204030204" pitchFamily="34" charset="0"/>
                <a:cs typeface="Times New Roman" panose="02020603050405020304" pitchFamily="18" charset="0"/>
              </a:rPr>
              <a:t>Referrals must be written on the official notification form.</a:t>
            </a:r>
          </a:p>
          <a:p>
            <a:pPr marL="342900" indent="-342900">
              <a:spcBef>
                <a:spcPts val="0"/>
              </a:spcBef>
              <a:spcAft>
                <a:spcPts val="0"/>
              </a:spcAft>
              <a:buFont typeface="Symbol" panose="05050102010706020507" pitchFamily="18" charset="2"/>
              <a:buChar char=""/>
              <a:defRPr/>
            </a:pPr>
            <a:r>
              <a:rPr lang="en-GB" sz="1000" dirty="0">
                <a:ea typeface="Calibri" panose="020F0502020204030204" pitchFamily="34" charset="0"/>
                <a:cs typeface="Times New Roman" panose="02020603050405020304" pitchFamily="18" charset="0"/>
              </a:rPr>
              <a:t>Generally, it is the role of the DSL to ask for additional external support via a referral to another agency – although you may need to complete a referral in the absence of the DSL</a:t>
            </a:r>
          </a:p>
          <a:p>
            <a:pPr marL="342900" indent="-342900">
              <a:spcBef>
                <a:spcPts val="0"/>
              </a:spcBef>
              <a:spcAft>
                <a:spcPts val="0"/>
              </a:spcAft>
              <a:buFont typeface="Symbol" panose="05050102010706020507" pitchFamily="18" charset="2"/>
              <a:buChar char=""/>
              <a:defRPr/>
            </a:pPr>
            <a:r>
              <a:rPr lang="en-GB" sz="1000" dirty="0">
                <a:ea typeface="Calibri" panose="020F0502020204030204" pitchFamily="34" charset="0"/>
                <a:cs typeface="Times New Roman" panose="02020603050405020304" pitchFamily="18" charset="0"/>
              </a:rPr>
              <a:t>Social care leads the process for deciding about this but that any member of staff may need to contribute to an assessment or support plan. </a:t>
            </a:r>
          </a:p>
          <a:p>
            <a:pPr>
              <a:spcBef>
                <a:spcPts val="0"/>
              </a:spcBef>
              <a:spcAft>
                <a:spcPts val="0"/>
              </a:spcAft>
              <a:buFont typeface="Symbol" panose="05050102010706020507" pitchFamily="18" charset="2"/>
              <a:buNone/>
              <a:defRPr/>
            </a:pPr>
            <a:endParaRPr lang="en-GB" sz="1000" b="1" i="1" dirty="0">
              <a:ea typeface="Calibri" panose="020F0502020204030204" pitchFamily="34" charset="0"/>
              <a:cs typeface="Times New Roman" panose="02020603050405020304" pitchFamily="18" charset="0"/>
            </a:endParaRPr>
          </a:p>
          <a:p>
            <a:pPr>
              <a:spcBef>
                <a:spcPts val="0"/>
              </a:spcBef>
              <a:spcAft>
                <a:spcPts val="0"/>
              </a:spcAft>
              <a:buFont typeface="Symbol" panose="05050102010706020507" pitchFamily="18" charset="2"/>
              <a:buNone/>
              <a:defRPr/>
            </a:pPr>
            <a:r>
              <a:rPr lang="en-GB" sz="1000" b="1" i="1" dirty="0">
                <a:ea typeface="Calibri" panose="020F0502020204030204" pitchFamily="34" charset="0"/>
                <a:cs typeface="Times New Roman" panose="02020603050405020304" pitchFamily="18" charset="0"/>
              </a:rPr>
              <a:t>Flowcharts in school show how this happens.</a:t>
            </a:r>
          </a:p>
          <a:p>
            <a:pPr>
              <a:spcBef>
                <a:spcPts val="0"/>
              </a:spcBef>
              <a:spcAft>
                <a:spcPts val="0"/>
              </a:spcAft>
              <a:buFont typeface="Symbol" panose="05050102010706020507" pitchFamily="18" charset="2"/>
              <a:buNone/>
              <a:defRPr/>
            </a:pPr>
            <a:endParaRPr lang="en-GB" sz="1000" b="1" i="1" dirty="0">
              <a:ea typeface="Calibri" panose="020F0502020204030204" pitchFamily="34" charset="0"/>
              <a:cs typeface="Times New Roman" panose="02020603050405020304" pitchFamily="18" charset="0"/>
            </a:endParaRPr>
          </a:p>
          <a:p>
            <a:pPr>
              <a:spcBef>
                <a:spcPts val="0"/>
              </a:spcBef>
              <a:spcAft>
                <a:spcPts val="0"/>
              </a:spcAft>
              <a:defRPr/>
            </a:pPr>
            <a:r>
              <a:rPr lang="en-GB" altLang="en-US" sz="1000" b="1" dirty="0"/>
              <a:t>Explain to the staff how you categorise concerns within your recording system in your setting, in particular child-on-child abuse.</a:t>
            </a:r>
          </a:p>
        </p:txBody>
      </p:sp>
      <p:sp>
        <p:nvSpPr>
          <p:cNvPr id="59395" name="Slide Image Placeholder 4">
            <a:extLst>
              <a:ext uri="{FF2B5EF4-FFF2-40B4-BE49-F238E27FC236}">
                <a16:creationId xmlns:a16="http://schemas.microsoft.com/office/drawing/2014/main" id="{EF9E0444-E961-D87D-7B58-6EBC37D337E2}"/>
              </a:ext>
            </a:extLst>
          </p:cNvPr>
          <p:cNvSpPr>
            <a:spLocks noGrp="1" noRot="1" noChangeAspect="1" noChangeArrowheads="1" noTextEdit="1"/>
          </p:cNvSpPr>
          <p:nvPr>
            <p:ph type="sldImg"/>
          </p:nvPr>
        </p:nvSpPr>
        <p:spPr bwMode="auto">
          <a:xfrm>
            <a:off x="1952625" y="201613"/>
            <a:ext cx="2952750" cy="1660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adds to our understanding of the child and their lives?</a:t>
            </a:r>
          </a:p>
          <a:p>
            <a:r>
              <a:rPr lang="en-GB" dirty="0"/>
              <a:t>What are the identified risks or protective factors – what needs to happen next?</a:t>
            </a:r>
          </a:p>
          <a:p>
            <a:r>
              <a:rPr lang="en-GB" dirty="0"/>
              <a:t>Risk assessments recorded, risks and measure to mitigate.</a:t>
            </a:r>
          </a:p>
          <a:p>
            <a:r>
              <a:rPr lang="en-GB" dirty="0"/>
              <a:t>Meetings – dates, times, locations and attendees. What actions and by whom?</a:t>
            </a:r>
          </a:p>
          <a:p>
            <a:r>
              <a:rPr lang="en-GB" dirty="0"/>
              <a:t>Communication logs with parents/carers and other agencies.</a:t>
            </a:r>
          </a:p>
          <a:p>
            <a:r>
              <a:rPr lang="en-GB" dirty="0"/>
              <a:t>Chronology – does the record read like a ‘story’</a:t>
            </a:r>
          </a:p>
          <a:p>
            <a:r>
              <a:rPr lang="en-GB" dirty="0"/>
              <a:t>Audit trail to support assessment of decision making – oversight by HT/safeguarding governor, self reflection - team reviews. </a:t>
            </a:r>
          </a:p>
        </p:txBody>
      </p:sp>
      <p:sp>
        <p:nvSpPr>
          <p:cNvPr id="4" name="Slide Number Placeholder 3"/>
          <p:cNvSpPr>
            <a:spLocks noGrp="1"/>
          </p:cNvSpPr>
          <p:nvPr>
            <p:ph type="sldNum" sz="quarter" idx="5"/>
          </p:nvPr>
        </p:nvSpPr>
        <p:spPr/>
        <p:txBody>
          <a:bodyPr/>
          <a:lstStyle/>
          <a:p>
            <a:fld id="{D68C044C-7645-4E30-A6D7-275B2AEC90B5}" type="slidenum">
              <a:rPr lang="en-GB" smtClean="0"/>
              <a:t>9</a:t>
            </a:fld>
            <a:endParaRPr lang="en-GB"/>
          </a:p>
        </p:txBody>
      </p:sp>
    </p:spTree>
    <p:extLst>
      <p:ext uri="{BB962C8B-B14F-4D97-AF65-F5344CB8AC3E}">
        <p14:creationId xmlns:p14="http://schemas.microsoft.com/office/powerpoint/2010/main" val="2310991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AC8A46F5-1767-C9D7-27E6-7F7ECCF53E55}"/>
              </a:ext>
            </a:extLst>
          </p:cNvPr>
          <p:cNvSpPr>
            <a:spLocks noChangeArrowheads="1"/>
          </p:cNvSpPr>
          <p:nvPr userDrawn="1"/>
        </p:nvSpPr>
        <p:spPr bwMode="auto">
          <a:xfrm>
            <a:off x="914400" y="2606675"/>
            <a:ext cx="10363200" cy="1182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3200">
              <a:solidFill>
                <a:schemeClr val="tx2"/>
              </a:solidFill>
            </a:endParaRPr>
          </a:p>
        </p:txBody>
      </p:sp>
      <p:sp>
        <p:nvSpPr>
          <p:cNvPr id="3" name="Rectangle 13">
            <a:extLst>
              <a:ext uri="{FF2B5EF4-FFF2-40B4-BE49-F238E27FC236}">
                <a16:creationId xmlns:a16="http://schemas.microsoft.com/office/drawing/2014/main" id="{336E15BF-E329-3ACB-EF60-1E7AFA567C4E}"/>
              </a:ext>
            </a:extLst>
          </p:cNvPr>
          <p:cNvSpPr>
            <a:spLocks noChangeArrowheads="1"/>
          </p:cNvSpPr>
          <p:nvPr userDrawn="1"/>
        </p:nvSpPr>
        <p:spPr bwMode="auto">
          <a:xfrm>
            <a:off x="1828800" y="3789363"/>
            <a:ext cx="8534400" cy="1752600"/>
          </a:xfrm>
          <a:prstGeom prst="rect">
            <a:avLst/>
          </a:prstGeom>
          <a:no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defRPr/>
            </a:pPr>
            <a:endParaRPr lang="en-US" altLang="en-US" sz="2100"/>
          </a:p>
        </p:txBody>
      </p:sp>
      <p:sp>
        <p:nvSpPr>
          <p:cNvPr id="4" name="Rectangle 3"/>
          <p:cNvSpPr>
            <a:spLocks noGrp="1" noChangeArrowheads="1"/>
          </p:cNvSpPr>
          <p:nvPr>
            <p:ph type="ctrTitle" idx="4294967295"/>
          </p:nvPr>
        </p:nvSpPr>
        <p:spPr>
          <a:xfrm>
            <a:off x="1117600" y="2115922"/>
            <a:ext cx="10363200" cy="893763"/>
          </a:xfrm>
          <a:noFill/>
        </p:spPr>
        <p:txBody>
          <a:bodyPr/>
          <a:lstStyle/>
          <a:p>
            <a:r>
              <a:rPr lang="en-GB" altLang="en-US" dirty="0"/>
              <a:t>Presentation title</a:t>
            </a:r>
          </a:p>
        </p:txBody>
      </p:sp>
      <p:sp>
        <p:nvSpPr>
          <p:cNvPr id="5" name="Rectangle 4"/>
          <p:cNvSpPr>
            <a:spLocks noGrp="1" noChangeArrowheads="1"/>
          </p:cNvSpPr>
          <p:nvPr>
            <p:ph type="subTitle" idx="4294967295"/>
          </p:nvPr>
        </p:nvSpPr>
        <p:spPr>
          <a:xfrm>
            <a:off x="2032000" y="3009684"/>
            <a:ext cx="8534400" cy="1752600"/>
          </a:xfrm>
          <a:noFill/>
        </p:spPr>
        <p:txBody>
          <a:bodyPr/>
          <a:lstStyle>
            <a:lvl1pPr marL="0" indent="0" algn="ctr" eaLnBrk="1" hangingPunct="1">
              <a:buFontTx/>
              <a:buNone/>
              <a:defRPr/>
            </a:lvl1pPr>
          </a:lstStyle>
          <a:p>
            <a:r>
              <a:rPr lang="en-GB" altLang="en-US" dirty="0"/>
              <a:t>Presenter’s name and date</a:t>
            </a:r>
          </a:p>
          <a:p>
            <a:endParaRPr lang="en-GB" altLang="en-US" dirty="0"/>
          </a:p>
        </p:txBody>
      </p:sp>
    </p:spTree>
    <p:extLst>
      <p:ext uri="{BB962C8B-B14F-4D97-AF65-F5344CB8AC3E}">
        <p14:creationId xmlns:p14="http://schemas.microsoft.com/office/powerpoint/2010/main" val="611259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0651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77818" y="548681"/>
            <a:ext cx="2694516" cy="46704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92151" y="548681"/>
            <a:ext cx="7882467" cy="46704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03938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43C1256D-D057-932F-092A-111903CBF43B}"/>
              </a:ext>
            </a:extLst>
          </p:cNvPr>
          <p:cNvSpPr>
            <a:spLocks noChangeArrowheads="1"/>
          </p:cNvSpPr>
          <p:nvPr userDrawn="1"/>
        </p:nvSpPr>
        <p:spPr bwMode="auto">
          <a:xfrm>
            <a:off x="914400" y="2606675"/>
            <a:ext cx="10363200" cy="1182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3200">
              <a:solidFill>
                <a:schemeClr val="tx2"/>
              </a:solidFill>
            </a:endParaRPr>
          </a:p>
        </p:txBody>
      </p:sp>
      <p:sp>
        <p:nvSpPr>
          <p:cNvPr id="3" name="Rectangle 13">
            <a:extLst>
              <a:ext uri="{FF2B5EF4-FFF2-40B4-BE49-F238E27FC236}">
                <a16:creationId xmlns:a16="http://schemas.microsoft.com/office/drawing/2014/main" id="{E36EA7BA-1BB5-5D24-CD56-4548B4C7F50D}"/>
              </a:ext>
            </a:extLst>
          </p:cNvPr>
          <p:cNvSpPr>
            <a:spLocks noChangeArrowheads="1"/>
          </p:cNvSpPr>
          <p:nvPr userDrawn="1"/>
        </p:nvSpPr>
        <p:spPr bwMode="auto">
          <a:xfrm>
            <a:off x="1828800" y="3789363"/>
            <a:ext cx="8534400" cy="1752600"/>
          </a:xfrm>
          <a:prstGeom prst="rect">
            <a:avLst/>
          </a:prstGeom>
          <a:no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defRPr/>
            </a:pPr>
            <a:endParaRPr lang="en-US" altLang="en-US" sz="2100"/>
          </a:p>
        </p:txBody>
      </p:sp>
    </p:spTree>
    <p:extLst>
      <p:ext uri="{BB962C8B-B14F-4D97-AF65-F5344CB8AC3E}">
        <p14:creationId xmlns:p14="http://schemas.microsoft.com/office/powerpoint/2010/main" val="1884439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BB966BAB-1A10-A14D-1531-375663F14586}"/>
              </a:ext>
            </a:extLst>
          </p:cNvPr>
          <p:cNvSpPr>
            <a:spLocks noChangeArrowheads="1"/>
          </p:cNvSpPr>
          <p:nvPr userDrawn="1"/>
        </p:nvSpPr>
        <p:spPr bwMode="auto">
          <a:xfrm>
            <a:off x="914400" y="2606675"/>
            <a:ext cx="10363200" cy="1182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3200">
              <a:solidFill>
                <a:schemeClr val="tx2"/>
              </a:solidFill>
            </a:endParaRPr>
          </a:p>
        </p:txBody>
      </p:sp>
      <p:sp>
        <p:nvSpPr>
          <p:cNvPr id="3" name="Rectangle 13">
            <a:extLst>
              <a:ext uri="{FF2B5EF4-FFF2-40B4-BE49-F238E27FC236}">
                <a16:creationId xmlns:a16="http://schemas.microsoft.com/office/drawing/2014/main" id="{CA04EABD-4ED8-3B0C-8FDE-806E1352D55C}"/>
              </a:ext>
            </a:extLst>
          </p:cNvPr>
          <p:cNvSpPr>
            <a:spLocks noChangeArrowheads="1"/>
          </p:cNvSpPr>
          <p:nvPr userDrawn="1"/>
        </p:nvSpPr>
        <p:spPr bwMode="auto">
          <a:xfrm>
            <a:off x="1828800" y="3789363"/>
            <a:ext cx="8534400" cy="1752600"/>
          </a:xfrm>
          <a:prstGeom prst="rect">
            <a:avLst/>
          </a:prstGeom>
          <a:no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defRPr/>
            </a:pPr>
            <a:endParaRPr lang="en-US" altLang="en-US" sz="2100"/>
          </a:p>
        </p:txBody>
      </p:sp>
      <p:sp>
        <p:nvSpPr>
          <p:cNvPr id="4" name="Rectangle 3"/>
          <p:cNvSpPr>
            <a:spLocks noGrp="1" noChangeArrowheads="1"/>
          </p:cNvSpPr>
          <p:nvPr>
            <p:ph type="ctrTitle" idx="4294967295"/>
          </p:nvPr>
        </p:nvSpPr>
        <p:spPr>
          <a:xfrm>
            <a:off x="1117600" y="2115922"/>
            <a:ext cx="10363200" cy="893763"/>
          </a:xfrm>
          <a:noFill/>
        </p:spPr>
        <p:txBody>
          <a:bodyPr/>
          <a:lstStyle/>
          <a:p>
            <a:r>
              <a:rPr lang="en-GB" altLang="en-US" dirty="0"/>
              <a:t>Presentation title</a:t>
            </a:r>
          </a:p>
        </p:txBody>
      </p:sp>
      <p:sp>
        <p:nvSpPr>
          <p:cNvPr id="5" name="Rectangle 4"/>
          <p:cNvSpPr>
            <a:spLocks noGrp="1" noChangeArrowheads="1"/>
          </p:cNvSpPr>
          <p:nvPr>
            <p:ph type="subTitle" idx="4294967295"/>
          </p:nvPr>
        </p:nvSpPr>
        <p:spPr>
          <a:xfrm>
            <a:off x="2032000" y="3009684"/>
            <a:ext cx="8534400" cy="1752600"/>
          </a:xfrm>
          <a:noFill/>
        </p:spPr>
        <p:txBody>
          <a:bodyPr/>
          <a:lstStyle>
            <a:lvl1pPr marL="0" indent="0" algn="ctr" eaLnBrk="1" hangingPunct="1">
              <a:buFontTx/>
              <a:buNone/>
              <a:defRPr/>
            </a:lvl1pPr>
          </a:lstStyle>
          <a:p>
            <a:r>
              <a:rPr lang="en-GB" altLang="en-US" dirty="0"/>
              <a:t>Presenter’s name and date</a:t>
            </a:r>
          </a:p>
          <a:p>
            <a:endParaRPr lang="en-GB" altLang="en-US" dirty="0"/>
          </a:p>
        </p:txBody>
      </p:sp>
    </p:spTree>
    <p:extLst>
      <p:ext uri="{BB962C8B-B14F-4D97-AF65-F5344CB8AC3E}">
        <p14:creationId xmlns:p14="http://schemas.microsoft.com/office/powerpoint/2010/main" val="1295410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2151" y="548680"/>
            <a:ext cx="10780183" cy="1143000"/>
          </a:xfrm>
        </p:spPr>
        <p:txBody>
          <a:bodyPr/>
          <a:lstStyle>
            <a:lvl1pPr>
              <a:defRPr>
                <a:solidFill>
                  <a:srgbClr val="57B94B"/>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92151" y="1618655"/>
            <a:ext cx="10780183" cy="3600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24140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696940"/>
            <a:ext cx="10363200" cy="1362075"/>
          </a:xfrm>
        </p:spPr>
        <p:txBody>
          <a:bodyPr anchor="t"/>
          <a:lstStyle>
            <a:lvl1pPr algn="l">
              <a:defRPr sz="4000" b="1" cap="all">
                <a:solidFill>
                  <a:srgbClr val="57B94B"/>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963084" y="119675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3002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92152" y="1916832"/>
            <a:ext cx="5287433" cy="360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2784" y="1916832"/>
            <a:ext cx="5289549" cy="360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57075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82801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57656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203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2151" y="548680"/>
            <a:ext cx="10780183" cy="1143000"/>
          </a:xfrm>
        </p:spPr>
        <p:txBody>
          <a:bodyPr/>
          <a:lstStyle>
            <a:lvl1pPr>
              <a:defRPr>
                <a:solidFill>
                  <a:srgbClr val="57B94B"/>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92151" y="1618655"/>
            <a:ext cx="10780183" cy="3600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37148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13664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37443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18660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4941168"/>
            <a:ext cx="7315200" cy="6480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690148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76839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77818" y="548681"/>
            <a:ext cx="2694516" cy="46704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92151" y="548681"/>
            <a:ext cx="7882467" cy="46704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85296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696940"/>
            <a:ext cx="10363200" cy="1362075"/>
          </a:xfrm>
        </p:spPr>
        <p:txBody>
          <a:bodyPr anchor="t"/>
          <a:lstStyle>
            <a:lvl1pPr algn="l">
              <a:defRPr sz="4000" b="1" cap="all">
                <a:solidFill>
                  <a:srgbClr val="57B94B"/>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963084" y="119675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88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92152" y="1916832"/>
            <a:ext cx="5287433" cy="360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2784" y="1916832"/>
            <a:ext cx="5289549" cy="360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08877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375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20923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6152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61850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37443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18660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4941168"/>
            <a:ext cx="7315200" cy="6480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815137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12">
            <a:extLst>
              <a:ext uri="{FF2B5EF4-FFF2-40B4-BE49-F238E27FC236}">
                <a16:creationId xmlns:a16="http://schemas.microsoft.com/office/drawing/2014/main" id="{2E38BD00-36F3-FB00-08F9-E4F6F3A10EB2}"/>
              </a:ext>
            </a:extLst>
          </p:cNvPr>
          <p:cNvSpPr>
            <a:spLocks noChangeArrowheads="1"/>
          </p:cNvSpPr>
          <p:nvPr userDrawn="1"/>
        </p:nvSpPr>
        <p:spPr bwMode="auto">
          <a:xfrm>
            <a:off x="692150" y="1484313"/>
            <a:ext cx="10972800" cy="504825"/>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3200">
              <a:solidFill>
                <a:srgbClr val="006E56"/>
              </a:solidFill>
            </a:endParaRPr>
          </a:p>
        </p:txBody>
      </p:sp>
      <p:sp>
        <p:nvSpPr>
          <p:cNvPr id="1027" name="Rectangle 15">
            <a:extLst>
              <a:ext uri="{FF2B5EF4-FFF2-40B4-BE49-F238E27FC236}">
                <a16:creationId xmlns:a16="http://schemas.microsoft.com/office/drawing/2014/main" id="{856D067A-3C33-D71D-3E3A-9F84FA7F9EFA}"/>
              </a:ext>
            </a:extLst>
          </p:cNvPr>
          <p:cNvSpPr>
            <a:spLocks noGrp="1" noChangeArrowheads="1"/>
          </p:cNvSpPr>
          <p:nvPr>
            <p:ph type="title"/>
          </p:nvPr>
        </p:nvSpPr>
        <p:spPr bwMode="auto">
          <a:xfrm>
            <a:off x="692150" y="549275"/>
            <a:ext cx="107807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8" name="Rectangle 16">
            <a:extLst>
              <a:ext uri="{FF2B5EF4-FFF2-40B4-BE49-F238E27FC236}">
                <a16:creationId xmlns:a16="http://schemas.microsoft.com/office/drawing/2014/main" id="{912E749A-E7B1-3395-E0FA-23A8C1EEB184}"/>
              </a:ext>
            </a:extLst>
          </p:cNvPr>
          <p:cNvSpPr>
            <a:spLocks noGrp="1" noChangeArrowheads="1"/>
          </p:cNvSpPr>
          <p:nvPr>
            <p:ph type="body" idx="1"/>
          </p:nvPr>
        </p:nvSpPr>
        <p:spPr bwMode="auto">
          <a:xfrm>
            <a:off x="692150" y="1619250"/>
            <a:ext cx="1078071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extLst>
      <p:ext uri="{BB962C8B-B14F-4D97-AF65-F5344CB8AC3E}">
        <p14:creationId xmlns:p14="http://schemas.microsoft.com/office/powerpoint/2010/main" val="3005548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xStyles>
    <p:titleStyle>
      <a:lvl1pPr algn="l" rtl="0" eaLnBrk="0" fontAlgn="base" hangingPunct="0">
        <a:spcBef>
          <a:spcPct val="0"/>
        </a:spcBef>
        <a:spcAft>
          <a:spcPct val="0"/>
        </a:spcAft>
        <a:defRPr sz="3200">
          <a:solidFill>
            <a:srgbClr val="57B94B"/>
          </a:solidFill>
          <a:latin typeface="+mj-lt"/>
          <a:ea typeface="+mj-ea"/>
          <a:cs typeface="+mj-cs"/>
        </a:defRPr>
      </a:lvl1pPr>
      <a:lvl2pPr algn="l" rtl="0" eaLnBrk="0" fontAlgn="base" hangingPunct="0">
        <a:spcBef>
          <a:spcPct val="0"/>
        </a:spcBef>
        <a:spcAft>
          <a:spcPct val="0"/>
        </a:spcAft>
        <a:defRPr sz="3200">
          <a:solidFill>
            <a:srgbClr val="57B94B"/>
          </a:solidFill>
          <a:latin typeface="Arial" charset="0"/>
        </a:defRPr>
      </a:lvl2pPr>
      <a:lvl3pPr algn="l" rtl="0" eaLnBrk="0" fontAlgn="base" hangingPunct="0">
        <a:spcBef>
          <a:spcPct val="0"/>
        </a:spcBef>
        <a:spcAft>
          <a:spcPct val="0"/>
        </a:spcAft>
        <a:defRPr sz="3200">
          <a:solidFill>
            <a:srgbClr val="57B94B"/>
          </a:solidFill>
          <a:latin typeface="Arial" charset="0"/>
        </a:defRPr>
      </a:lvl3pPr>
      <a:lvl4pPr algn="l" rtl="0" eaLnBrk="0" fontAlgn="base" hangingPunct="0">
        <a:spcBef>
          <a:spcPct val="0"/>
        </a:spcBef>
        <a:spcAft>
          <a:spcPct val="0"/>
        </a:spcAft>
        <a:defRPr sz="3200">
          <a:solidFill>
            <a:srgbClr val="57B94B"/>
          </a:solidFill>
          <a:latin typeface="Arial" charset="0"/>
        </a:defRPr>
      </a:lvl4pPr>
      <a:lvl5pPr algn="l" rtl="0" eaLnBrk="0" fontAlgn="base" hangingPunct="0">
        <a:spcBef>
          <a:spcPct val="0"/>
        </a:spcBef>
        <a:spcAft>
          <a:spcPct val="0"/>
        </a:spcAft>
        <a:defRPr sz="3200">
          <a:solidFill>
            <a:srgbClr val="57B94B"/>
          </a:solidFill>
          <a:latin typeface="Arial"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100">
          <a:solidFill>
            <a:schemeClr val="tx1"/>
          </a:solidFill>
          <a:latin typeface="+mn-lt"/>
        </a:defRPr>
      </a:lvl2pPr>
      <a:lvl3pPr marL="1143000" indent="-228600" algn="l" rtl="0" eaLnBrk="0" fontAlgn="base" hangingPunct="0">
        <a:spcBef>
          <a:spcPct val="20000"/>
        </a:spcBef>
        <a:spcAft>
          <a:spcPct val="0"/>
        </a:spcAft>
        <a:buChar char="•"/>
        <a:defRPr sz="2100">
          <a:solidFill>
            <a:schemeClr val="tx1"/>
          </a:solidFill>
          <a:latin typeface="+mn-lt"/>
        </a:defRPr>
      </a:lvl3pPr>
      <a:lvl4pPr marL="1600200" indent="-228600" algn="l" rtl="0" eaLnBrk="0" fontAlgn="base" hangingPunct="0">
        <a:spcBef>
          <a:spcPct val="20000"/>
        </a:spcBef>
        <a:spcAft>
          <a:spcPct val="0"/>
        </a:spcAft>
        <a:buChar char="–"/>
        <a:defRPr sz="2100">
          <a:solidFill>
            <a:schemeClr val="tx1"/>
          </a:solidFill>
          <a:latin typeface="+mn-lt"/>
        </a:defRPr>
      </a:lvl4pPr>
      <a:lvl5pPr marL="2057400" indent="-228600" algn="l" rtl="0" eaLnBrk="0" fontAlgn="base" hangingPunct="0">
        <a:spcBef>
          <a:spcPct val="20000"/>
        </a:spcBef>
        <a:spcAft>
          <a:spcPct val="0"/>
        </a:spcAft>
        <a:buChar char="»"/>
        <a:defRPr sz="2100">
          <a:solidFill>
            <a:schemeClr val="tx1"/>
          </a:solidFill>
          <a:latin typeface="+mn-lt"/>
        </a:defRPr>
      </a:lvl5pPr>
      <a:lvl6pPr marL="2514600" indent="-228600" algn="l" rtl="0" fontAlgn="base">
        <a:spcBef>
          <a:spcPct val="20000"/>
        </a:spcBef>
        <a:spcAft>
          <a:spcPct val="0"/>
        </a:spcAft>
        <a:buChar char="»"/>
        <a:defRPr sz="2100">
          <a:solidFill>
            <a:schemeClr val="tx1"/>
          </a:solidFill>
          <a:latin typeface="+mn-lt"/>
        </a:defRPr>
      </a:lvl6pPr>
      <a:lvl7pPr marL="2971800" indent="-228600" algn="l" rtl="0" fontAlgn="base">
        <a:spcBef>
          <a:spcPct val="20000"/>
        </a:spcBef>
        <a:spcAft>
          <a:spcPct val="0"/>
        </a:spcAft>
        <a:buChar char="»"/>
        <a:defRPr sz="2100">
          <a:solidFill>
            <a:schemeClr val="tx1"/>
          </a:solidFill>
          <a:latin typeface="+mn-lt"/>
        </a:defRPr>
      </a:lvl7pPr>
      <a:lvl8pPr marL="3429000" indent="-228600" algn="l" rtl="0" fontAlgn="base">
        <a:spcBef>
          <a:spcPct val="20000"/>
        </a:spcBef>
        <a:spcAft>
          <a:spcPct val="0"/>
        </a:spcAft>
        <a:buChar char="»"/>
        <a:defRPr sz="2100">
          <a:solidFill>
            <a:schemeClr val="tx1"/>
          </a:solidFill>
          <a:latin typeface="+mn-lt"/>
        </a:defRPr>
      </a:lvl8pPr>
      <a:lvl9pPr marL="3886200" indent="-228600" algn="l" rtl="0" fontAlgn="base">
        <a:spcBef>
          <a:spcPct val="20000"/>
        </a:spcBef>
        <a:spcAft>
          <a:spcPct val="0"/>
        </a:spcAft>
        <a:buChar char="»"/>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2">
            <a:extLst>
              <a:ext uri="{FF2B5EF4-FFF2-40B4-BE49-F238E27FC236}">
                <a16:creationId xmlns:a16="http://schemas.microsoft.com/office/drawing/2014/main" id="{00F42FEA-BA5B-4C47-285B-CFF9479ED9A6}"/>
              </a:ext>
            </a:extLst>
          </p:cNvPr>
          <p:cNvSpPr>
            <a:spLocks noChangeArrowheads="1"/>
          </p:cNvSpPr>
          <p:nvPr userDrawn="1"/>
        </p:nvSpPr>
        <p:spPr bwMode="auto">
          <a:xfrm>
            <a:off x="692150" y="1484313"/>
            <a:ext cx="10972800" cy="504825"/>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3200">
              <a:solidFill>
                <a:srgbClr val="006E56"/>
              </a:solidFill>
            </a:endParaRPr>
          </a:p>
        </p:txBody>
      </p:sp>
      <p:sp>
        <p:nvSpPr>
          <p:cNvPr id="2051" name="Rectangle 15">
            <a:extLst>
              <a:ext uri="{FF2B5EF4-FFF2-40B4-BE49-F238E27FC236}">
                <a16:creationId xmlns:a16="http://schemas.microsoft.com/office/drawing/2014/main" id="{9C74366A-1C71-1690-79D9-EFAE566472DB}"/>
              </a:ext>
            </a:extLst>
          </p:cNvPr>
          <p:cNvSpPr>
            <a:spLocks noGrp="1" noChangeArrowheads="1"/>
          </p:cNvSpPr>
          <p:nvPr>
            <p:ph type="title"/>
          </p:nvPr>
        </p:nvSpPr>
        <p:spPr bwMode="auto">
          <a:xfrm>
            <a:off x="692150" y="549275"/>
            <a:ext cx="107807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2052" name="Rectangle 16">
            <a:extLst>
              <a:ext uri="{FF2B5EF4-FFF2-40B4-BE49-F238E27FC236}">
                <a16:creationId xmlns:a16="http://schemas.microsoft.com/office/drawing/2014/main" id="{8BB15FAA-44A5-CBEC-90D6-8EECC4C18104}"/>
              </a:ext>
            </a:extLst>
          </p:cNvPr>
          <p:cNvSpPr>
            <a:spLocks noGrp="1" noChangeArrowheads="1"/>
          </p:cNvSpPr>
          <p:nvPr>
            <p:ph type="body" idx="1"/>
          </p:nvPr>
        </p:nvSpPr>
        <p:spPr bwMode="auto">
          <a:xfrm>
            <a:off x="692150" y="1619250"/>
            <a:ext cx="1078071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extLst>
      <p:ext uri="{BB962C8B-B14F-4D97-AF65-F5344CB8AC3E}">
        <p14:creationId xmlns:p14="http://schemas.microsoft.com/office/powerpoint/2010/main" val="30688813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3200">
          <a:solidFill>
            <a:srgbClr val="57B94B"/>
          </a:solidFill>
          <a:latin typeface="+mj-lt"/>
          <a:ea typeface="+mj-ea"/>
          <a:cs typeface="+mj-cs"/>
        </a:defRPr>
      </a:lvl1pPr>
      <a:lvl2pPr algn="l" rtl="0" eaLnBrk="0" fontAlgn="base" hangingPunct="0">
        <a:spcBef>
          <a:spcPct val="0"/>
        </a:spcBef>
        <a:spcAft>
          <a:spcPct val="0"/>
        </a:spcAft>
        <a:defRPr sz="3200">
          <a:solidFill>
            <a:srgbClr val="57B94B"/>
          </a:solidFill>
          <a:latin typeface="Arial" charset="0"/>
        </a:defRPr>
      </a:lvl2pPr>
      <a:lvl3pPr algn="l" rtl="0" eaLnBrk="0" fontAlgn="base" hangingPunct="0">
        <a:spcBef>
          <a:spcPct val="0"/>
        </a:spcBef>
        <a:spcAft>
          <a:spcPct val="0"/>
        </a:spcAft>
        <a:defRPr sz="3200">
          <a:solidFill>
            <a:srgbClr val="57B94B"/>
          </a:solidFill>
          <a:latin typeface="Arial" charset="0"/>
        </a:defRPr>
      </a:lvl3pPr>
      <a:lvl4pPr algn="l" rtl="0" eaLnBrk="0" fontAlgn="base" hangingPunct="0">
        <a:spcBef>
          <a:spcPct val="0"/>
        </a:spcBef>
        <a:spcAft>
          <a:spcPct val="0"/>
        </a:spcAft>
        <a:defRPr sz="3200">
          <a:solidFill>
            <a:srgbClr val="57B94B"/>
          </a:solidFill>
          <a:latin typeface="Arial" charset="0"/>
        </a:defRPr>
      </a:lvl4pPr>
      <a:lvl5pPr algn="l" rtl="0" eaLnBrk="0" fontAlgn="base" hangingPunct="0">
        <a:spcBef>
          <a:spcPct val="0"/>
        </a:spcBef>
        <a:spcAft>
          <a:spcPct val="0"/>
        </a:spcAft>
        <a:defRPr sz="3200">
          <a:solidFill>
            <a:srgbClr val="57B94B"/>
          </a:solidFill>
          <a:latin typeface="Arial"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100">
          <a:solidFill>
            <a:schemeClr val="tx1"/>
          </a:solidFill>
          <a:latin typeface="+mn-lt"/>
        </a:defRPr>
      </a:lvl2pPr>
      <a:lvl3pPr marL="1143000" indent="-228600" algn="l" rtl="0" eaLnBrk="0" fontAlgn="base" hangingPunct="0">
        <a:spcBef>
          <a:spcPct val="20000"/>
        </a:spcBef>
        <a:spcAft>
          <a:spcPct val="0"/>
        </a:spcAft>
        <a:buChar char="•"/>
        <a:defRPr sz="2100">
          <a:solidFill>
            <a:schemeClr val="tx1"/>
          </a:solidFill>
          <a:latin typeface="+mn-lt"/>
        </a:defRPr>
      </a:lvl3pPr>
      <a:lvl4pPr marL="1600200" indent="-228600" algn="l" rtl="0" eaLnBrk="0" fontAlgn="base" hangingPunct="0">
        <a:spcBef>
          <a:spcPct val="20000"/>
        </a:spcBef>
        <a:spcAft>
          <a:spcPct val="0"/>
        </a:spcAft>
        <a:buChar char="–"/>
        <a:defRPr sz="2100">
          <a:solidFill>
            <a:schemeClr val="tx1"/>
          </a:solidFill>
          <a:latin typeface="+mn-lt"/>
        </a:defRPr>
      </a:lvl4pPr>
      <a:lvl5pPr marL="2057400" indent="-228600" algn="l" rtl="0" eaLnBrk="0" fontAlgn="base" hangingPunct="0">
        <a:spcBef>
          <a:spcPct val="20000"/>
        </a:spcBef>
        <a:spcAft>
          <a:spcPct val="0"/>
        </a:spcAft>
        <a:buChar char="»"/>
        <a:defRPr sz="2100">
          <a:solidFill>
            <a:schemeClr val="tx1"/>
          </a:solidFill>
          <a:latin typeface="+mn-lt"/>
        </a:defRPr>
      </a:lvl5pPr>
      <a:lvl6pPr marL="2514600" indent="-228600" algn="l" rtl="0" fontAlgn="base">
        <a:spcBef>
          <a:spcPct val="20000"/>
        </a:spcBef>
        <a:spcAft>
          <a:spcPct val="0"/>
        </a:spcAft>
        <a:buChar char="»"/>
        <a:defRPr sz="2100">
          <a:solidFill>
            <a:schemeClr val="tx1"/>
          </a:solidFill>
          <a:latin typeface="+mn-lt"/>
        </a:defRPr>
      </a:lvl6pPr>
      <a:lvl7pPr marL="2971800" indent="-228600" algn="l" rtl="0" fontAlgn="base">
        <a:spcBef>
          <a:spcPct val="20000"/>
        </a:spcBef>
        <a:spcAft>
          <a:spcPct val="0"/>
        </a:spcAft>
        <a:buChar char="»"/>
        <a:defRPr sz="2100">
          <a:solidFill>
            <a:schemeClr val="tx1"/>
          </a:solidFill>
          <a:latin typeface="+mn-lt"/>
        </a:defRPr>
      </a:lvl7pPr>
      <a:lvl8pPr marL="3429000" indent="-228600" algn="l" rtl="0" fontAlgn="base">
        <a:spcBef>
          <a:spcPct val="20000"/>
        </a:spcBef>
        <a:spcAft>
          <a:spcPct val="0"/>
        </a:spcAft>
        <a:buChar char="»"/>
        <a:defRPr sz="2100">
          <a:solidFill>
            <a:schemeClr val="tx1"/>
          </a:solidFill>
          <a:latin typeface="+mn-lt"/>
        </a:defRPr>
      </a:lvl8pPr>
      <a:lvl9pPr marL="3886200" indent="-228600" algn="l" rtl="0" fontAlgn="base">
        <a:spcBef>
          <a:spcPct val="20000"/>
        </a:spcBef>
        <a:spcAft>
          <a:spcPct val="0"/>
        </a:spcAft>
        <a:buChar char="»"/>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EA@wiltshire.gov.uk"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https://www.contextualsafeguarding.org.uk/media/uggbzxot/efh-briefing.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escapeline.org.uk/fact-shee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v.uk/government/publications/working-together-to-improve-school-attenda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operationencompass.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hyperlink" Target="https://swgfl.org.uk/"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assets.publishing.service.gov.uk/media/66320b06c084007696fca731/Info_sharing_advice_content_May_2024.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barnardosbeacon.org.uk/userfiles/files/Barnardo's%20Language%20Matters.pdf"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https://learning.nspcc.org.uk/news/why-language-matters/talking-about-sibling-sexual-behaviour-abus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nspcc.org.uk/keeping-children-safe/reporting-abuse/dedicated-helplines/whistleblowing-advice-line/"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www.gov.uk/whistleblowing"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A6A704D0-03A7-A869-C750-6B32C2FA2DF3}"/>
              </a:ext>
            </a:extLst>
          </p:cNvPr>
          <p:cNvSpPr>
            <a:spLocks noGrp="1" noChangeArrowheads="1"/>
          </p:cNvSpPr>
          <p:nvPr>
            <p:ph type="subTitle" idx="4294967295"/>
          </p:nvPr>
        </p:nvSpPr>
        <p:spPr>
          <a:xfrm>
            <a:off x="2479675" y="3522345"/>
            <a:ext cx="7232650" cy="1930400"/>
          </a:xfrm>
          <a:solidFill>
            <a:schemeClr val="bg1">
              <a:lumMod val="95000"/>
            </a:schemeClr>
          </a:solidFill>
        </p:spPr>
        <p:txBody>
          <a:bodyPr/>
          <a:lstStyle/>
          <a:p>
            <a:pPr marL="0" indent="0" algn="ctr" eaLnBrk="1" hangingPunct="1">
              <a:buFontTx/>
              <a:buNone/>
            </a:pPr>
            <a:endParaRPr lang="en-GB" altLang="en-US" sz="1200" b="1" dirty="0"/>
          </a:p>
          <a:p>
            <a:pPr marL="0" indent="0" algn="ctr" eaLnBrk="1" hangingPunct="1">
              <a:buFontTx/>
              <a:buNone/>
            </a:pPr>
            <a:r>
              <a:rPr lang="en-GB" altLang="en-US" sz="2800" dirty="0">
                <a:solidFill>
                  <a:srgbClr val="00B050"/>
                </a:solidFill>
                <a:latin typeface="Aptos" panose="020B0004020202020204" pitchFamily="34" charset="0"/>
              </a:rPr>
              <a:t>Safeguarding Education Effectiveness Advisory Team</a:t>
            </a:r>
          </a:p>
          <a:p>
            <a:pPr marL="0" indent="0" algn="ctr" eaLnBrk="1" hangingPunct="1">
              <a:buFontTx/>
              <a:buNone/>
            </a:pPr>
            <a:r>
              <a:rPr lang="en-GB" altLang="en-US" sz="2800" dirty="0">
                <a:solidFill>
                  <a:srgbClr val="00B050"/>
                </a:solidFill>
                <a:hlinkClick r:id="rId3"/>
              </a:rPr>
              <a:t>SEA@wiltshire.gov.uk </a:t>
            </a:r>
            <a:endParaRPr lang="en-GB" altLang="en-US" sz="2400" dirty="0">
              <a:solidFill>
                <a:srgbClr val="00B050"/>
              </a:solidFill>
            </a:endParaRPr>
          </a:p>
        </p:txBody>
      </p:sp>
      <p:sp>
        <p:nvSpPr>
          <p:cNvPr id="4" name="Title 1">
            <a:extLst>
              <a:ext uri="{FF2B5EF4-FFF2-40B4-BE49-F238E27FC236}">
                <a16:creationId xmlns:a16="http://schemas.microsoft.com/office/drawing/2014/main" id="{13BD5762-BD64-80E4-87F6-83802AE9AB91}"/>
              </a:ext>
            </a:extLst>
          </p:cNvPr>
          <p:cNvSpPr txBox="1">
            <a:spLocks/>
          </p:cNvSpPr>
          <p:nvPr/>
        </p:nvSpPr>
        <p:spPr>
          <a:xfrm>
            <a:off x="508000" y="347663"/>
            <a:ext cx="10840720" cy="2144712"/>
          </a:xfrm>
          <a:prstGeom prst="rect">
            <a:avLst/>
          </a:prstGeom>
        </p:spPr>
        <p:txBody>
          <a:bodyPr/>
          <a:lstStyle>
            <a:lvl1pPr algn="l" rtl="0" eaLnBrk="0" fontAlgn="base" hangingPunct="0">
              <a:spcBef>
                <a:spcPct val="0"/>
              </a:spcBef>
              <a:spcAft>
                <a:spcPct val="0"/>
              </a:spcAft>
              <a:defRPr sz="3200">
                <a:solidFill>
                  <a:srgbClr val="57B94B"/>
                </a:solidFill>
                <a:latin typeface="+mj-lt"/>
                <a:ea typeface="+mj-ea"/>
                <a:cs typeface="+mj-cs"/>
              </a:defRPr>
            </a:lvl1pPr>
            <a:lvl2pPr algn="l" rtl="0" eaLnBrk="0" fontAlgn="base" hangingPunct="0">
              <a:spcBef>
                <a:spcPct val="0"/>
              </a:spcBef>
              <a:spcAft>
                <a:spcPct val="0"/>
              </a:spcAft>
              <a:defRPr sz="3200">
                <a:solidFill>
                  <a:srgbClr val="57B94B"/>
                </a:solidFill>
                <a:latin typeface="Arial" charset="0"/>
              </a:defRPr>
            </a:lvl2pPr>
            <a:lvl3pPr algn="l" rtl="0" eaLnBrk="0" fontAlgn="base" hangingPunct="0">
              <a:spcBef>
                <a:spcPct val="0"/>
              </a:spcBef>
              <a:spcAft>
                <a:spcPct val="0"/>
              </a:spcAft>
              <a:defRPr sz="3200">
                <a:solidFill>
                  <a:srgbClr val="57B94B"/>
                </a:solidFill>
                <a:latin typeface="Arial" charset="0"/>
              </a:defRPr>
            </a:lvl3pPr>
            <a:lvl4pPr algn="l" rtl="0" eaLnBrk="0" fontAlgn="base" hangingPunct="0">
              <a:spcBef>
                <a:spcPct val="0"/>
              </a:spcBef>
              <a:spcAft>
                <a:spcPct val="0"/>
              </a:spcAft>
              <a:defRPr sz="3200">
                <a:solidFill>
                  <a:srgbClr val="57B94B"/>
                </a:solidFill>
                <a:latin typeface="Arial" charset="0"/>
              </a:defRPr>
            </a:lvl4pPr>
            <a:lvl5pPr algn="l" rtl="0" eaLnBrk="0" fontAlgn="base" hangingPunct="0">
              <a:spcBef>
                <a:spcPct val="0"/>
              </a:spcBef>
              <a:spcAft>
                <a:spcPct val="0"/>
              </a:spcAft>
              <a:defRPr sz="3200">
                <a:solidFill>
                  <a:srgbClr val="57B94B"/>
                </a:solidFill>
                <a:latin typeface="Arial"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4400" b="1" i="0" u="none" strike="noStrike" kern="0" cap="none" spc="0" normalizeH="0" baseline="0" noProof="0" dirty="0">
                <a:ln>
                  <a:noFill/>
                </a:ln>
                <a:solidFill>
                  <a:srgbClr val="57B94B"/>
                </a:solidFill>
                <a:effectLst/>
                <a:uLnTx/>
                <a:uFillTx/>
                <a:latin typeface="Aptos" panose="020B0004020202020204" pitchFamily="34" charset="0"/>
              </a:rPr>
              <a:t>Safeguarding training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4400" b="1" i="0" u="none" strike="noStrike" kern="0" cap="none" spc="0" normalizeH="0" baseline="0" noProof="0" dirty="0">
                <a:ln>
                  <a:noFill/>
                </a:ln>
                <a:solidFill>
                  <a:srgbClr val="57B94B"/>
                </a:solidFill>
                <a:effectLst/>
                <a:uLnTx/>
                <a:uFillTx/>
                <a:latin typeface="Aptos" panose="020B0004020202020204" pitchFamily="34" charset="0"/>
              </a:rPr>
              <a:t>for all school staff</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altLang="en-US" sz="4400" b="1" i="0" u="none" strike="noStrike" kern="0" cap="none" spc="0" normalizeH="0" baseline="0" noProof="0" dirty="0">
              <a:ln>
                <a:noFill/>
              </a:ln>
              <a:solidFill>
                <a:srgbClr val="57B94B"/>
              </a:solidFill>
              <a:effectLst/>
              <a:uLnTx/>
              <a:uFillTx/>
              <a:latin typeface="Aptos" panose="020B00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4000" b="1" i="0" u="none" strike="noStrike" kern="0" cap="none" spc="0" normalizeH="0" baseline="0" noProof="0" dirty="0">
                <a:ln>
                  <a:noFill/>
                </a:ln>
                <a:solidFill>
                  <a:srgbClr val="57B94B"/>
                </a:solidFill>
                <a:effectLst/>
                <a:uLnTx/>
                <a:uFillTx/>
                <a:latin typeface="Aptos" panose="020B0004020202020204" pitchFamily="34" charset="0"/>
              </a:rPr>
              <a:t>September 2025</a:t>
            </a:r>
          </a:p>
        </p:txBody>
      </p:sp>
      <p:pic>
        <p:nvPicPr>
          <p:cNvPr id="2" name="Picture 1">
            <a:extLst>
              <a:ext uri="{FF2B5EF4-FFF2-40B4-BE49-F238E27FC236}">
                <a16:creationId xmlns:a16="http://schemas.microsoft.com/office/drawing/2014/main" id="{B4F2CE66-2812-C2E1-1DCA-044CD453F914}"/>
              </a:ext>
            </a:extLst>
          </p:cNvPr>
          <p:cNvPicPr>
            <a:picLocks noChangeAspect="1"/>
          </p:cNvPicPr>
          <p:nvPr/>
        </p:nvPicPr>
        <p:blipFill>
          <a:blip r:embed="rId4"/>
          <a:stretch>
            <a:fillRect/>
          </a:stretch>
        </p:blipFill>
        <p:spPr>
          <a:xfrm>
            <a:off x="10436281" y="105593"/>
            <a:ext cx="1621677" cy="1627773"/>
          </a:xfrm>
          <a:prstGeom prst="rect">
            <a:avLst/>
          </a:prstGeom>
        </p:spPr>
      </p:pic>
      <p:pic>
        <p:nvPicPr>
          <p:cNvPr id="3" name="Picture 2">
            <a:extLst>
              <a:ext uri="{FF2B5EF4-FFF2-40B4-BE49-F238E27FC236}">
                <a16:creationId xmlns:a16="http://schemas.microsoft.com/office/drawing/2014/main" id="{645AC06A-4F74-2658-2E8C-5D5948549E7F}"/>
              </a:ext>
            </a:extLst>
          </p:cNvPr>
          <p:cNvPicPr>
            <a:picLocks noChangeAspect="1"/>
          </p:cNvPicPr>
          <p:nvPr/>
        </p:nvPicPr>
        <p:blipFill>
          <a:blip r:embed="rId4"/>
          <a:stretch>
            <a:fillRect/>
          </a:stretch>
        </p:blipFill>
        <p:spPr>
          <a:xfrm>
            <a:off x="134042" y="105592"/>
            <a:ext cx="1621677" cy="16277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0DC84-9F2C-C132-0A21-530D53445FD4}"/>
              </a:ext>
            </a:extLst>
          </p:cNvPr>
          <p:cNvSpPr>
            <a:spLocks noGrp="1"/>
          </p:cNvSpPr>
          <p:nvPr>
            <p:ph type="title"/>
          </p:nvPr>
        </p:nvSpPr>
        <p:spPr>
          <a:xfrm>
            <a:off x="858665" y="219974"/>
            <a:ext cx="10780183" cy="1143000"/>
          </a:xfrm>
        </p:spPr>
        <p:txBody>
          <a:bodyPr/>
          <a:lstStyle/>
          <a:p>
            <a:pPr algn="ctr"/>
            <a:r>
              <a:rPr lang="en-GB" b="1" dirty="0">
                <a:latin typeface="Aptos" panose="020B0004020202020204" pitchFamily="34" charset="0"/>
              </a:rPr>
              <a:t>What to expect when you report a concern/role of DSL</a:t>
            </a:r>
          </a:p>
        </p:txBody>
      </p:sp>
      <p:sp>
        <p:nvSpPr>
          <p:cNvPr id="3" name="Content Placeholder 2">
            <a:extLst>
              <a:ext uri="{FF2B5EF4-FFF2-40B4-BE49-F238E27FC236}">
                <a16:creationId xmlns:a16="http://schemas.microsoft.com/office/drawing/2014/main" id="{8F121AA6-576C-EE09-2AB8-5B62B1BB9476}"/>
              </a:ext>
            </a:extLst>
          </p:cNvPr>
          <p:cNvSpPr>
            <a:spLocks noGrp="1"/>
          </p:cNvSpPr>
          <p:nvPr>
            <p:ph idx="1"/>
          </p:nvPr>
        </p:nvSpPr>
        <p:spPr>
          <a:xfrm>
            <a:off x="705908" y="1163854"/>
            <a:ext cx="10780183" cy="4346929"/>
          </a:xfrm>
          <a:solidFill>
            <a:schemeClr val="bg1">
              <a:lumMod val="95000"/>
            </a:schemeClr>
          </a:solidFill>
        </p:spPr>
        <p:txBody>
          <a:bodyPr/>
          <a:lstStyle/>
          <a:p>
            <a:pPr marL="0" indent="0">
              <a:buNone/>
            </a:pPr>
            <a:r>
              <a:rPr lang="en-GB" b="1" dirty="0">
                <a:latin typeface="Aptos" panose="020B0004020202020204" pitchFamily="34" charset="0"/>
              </a:rPr>
              <a:t>The Designated Safeguarding Lead will:</a:t>
            </a:r>
          </a:p>
          <a:p>
            <a:r>
              <a:rPr lang="en-GB" dirty="0">
                <a:latin typeface="Aptos" panose="020B0004020202020204" pitchFamily="34" charset="0"/>
              </a:rPr>
              <a:t>Acknowledge concern.</a:t>
            </a:r>
          </a:p>
          <a:p>
            <a:r>
              <a:rPr lang="en-GB" dirty="0">
                <a:latin typeface="Aptos" panose="020B0004020202020204" pitchFamily="34" charset="0"/>
              </a:rPr>
              <a:t>Carry out statutory duties of the DSL role</a:t>
            </a:r>
          </a:p>
          <a:p>
            <a:r>
              <a:rPr lang="en-GB" dirty="0">
                <a:latin typeface="Aptos" panose="020B0004020202020204" pitchFamily="34" charset="0"/>
              </a:rPr>
              <a:t>Provide you with feedback; it is your responsibility to request feedback if not given.</a:t>
            </a:r>
          </a:p>
          <a:p>
            <a:r>
              <a:rPr lang="en-GB" dirty="0">
                <a:latin typeface="Aptos" panose="020B0004020202020204" pitchFamily="34" charset="0"/>
              </a:rPr>
              <a:t>Provide the opportunity to professionally challenge.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GB" dirty="0">
                <a:solidFill>
                  <a:srgbClr val="000000"/>
                </a:solidFill>
                <a:latin typeface="Aptos" panose="020B0004020202020204" pitchFamily="34" charset="0"/>
              </a:rPr>
              <a:t>Maintain</a:t>
            </a:r>
            <a:r>
              <a:rPr kumimoji="0" lang="en-GB" sz="2100" b="0" i="0" u="none" strike="noStrike" kern="0" cap="none" spc="0" normalizeH="0" baseline="0" noProof="0" dirty="0">
                <a:ln>
                  <a:noFill/>
                </a:ln>
                <a:solidFill>
                  <a:srgbClr val="000000"/>
                </a:solidFill>
                <a:effectLst/>
                <a:uLnTx/>
                <a:uFillTx/>
                <a:latin typeface="Aptos" panose="020B0004020202020204" pitchFamily="34" charset="0"/>
              </a:rPr>
              <a:t> detailed, accurate, secure records of all concerns, discussion and decisions made including the rationale for those decisions. </a:t>
            </a:r>
          </a:p>
          <a:p>
            <a:r>
              <a:rPr lang="en-GB" dirty="0">
                <a:latin typeface="Aptos" panose="020B0004020202020204" pitchFamily="34" charset="0"/>
              </a:rPr>
              <a:t>Record clear action and review of actions and outcome.</a:t>
            </a:r>
          </a:p>
          <a:p>
            <a:r>
              <a:rPr lang="en-GB" dirty="0">
                <a:latin typeface="Aptos" panose="020B0004020202020204" pitchFamily="34" charset="0"/>
              </a:rPr>
              <a:t>Identify early intervention support and/or referral to support agencies/services.</a:t>
            </a:r>
          </a:p>
          <a:p>
            <a:r>
              <a:rPr lang="en-GB" dirty="0">
                <a:latin typeface="Aptos" panose="020B0004020202020204" pitchFamily="34" charset="0"/>
              </a:rPr>
              <a:t>Work in partnership with parents/carers and external multi-agencies.</a:t>
            </a:r>
          </a:p>
          <a:p>
            <a:r>
              <a:rPr lang="en-GB" dirty="0">
                <a:latin typeface="Aptos" panose="020B0004020202020204" pitchFamily="34" charset="0"/>
              </a:rPr>
              <a:t>Provide you with any further support or training needed.</a:t>
            </a:r>
          </a:p>
          <a:p>
            <a:endParaRPr lang="en-GB" dirty="0"/>
          </a:p>
        </p:txBody>
      </p:sp>
    </p:spTree>
    <p:extLst>
      <p:ext uri="{BB962C8B-B14F-4D97-AF65-F5344CB8AC3E}">
        <p14:creationId xmlns:p14="http://schemas.microsoft.com/office/powerpoint/2010/main" val="499217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E0E45-055A-E5E3-3CC0-351E20D36D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5DDCDA-BD72-C3E1-2D67-E9F2EEBE3E88}"/>
              </a:ext>
            </a:extLst>
          </p:cNvPr>
          <p:cNvSpPr>
            <a:spLocks noGrp="1"/>
          </p:cNvSpPr>
          <p:nvPr>
            <p:ph type="title"/>
          </p:nvPr>
        </p:nvSpPr>
        <p:spPr>
          <a:xfrm>
            <a:off x="705643" y="570553"/>
            <a:ext cx="10780713" cy="1143000"/>
          </a:xfrm>
        </p:spPr>
        <p:txBody>
          <a:bodyPr/>
          <a:lstStyle/>
          <a:p>
            <a:pPr algn="ctr"/>
            <a:r>
              <a:rPr lang="en-GB" sz="4800" b="1" dirty="0">
                <a:solidFill>
                  <a:schemeClr val="tx2"/>
                </a:solidFill>
                <a:latin typeface="Aptos" panose="020B0004020202020204" pitchFamily="34" charset="0"/>
              </a:rPr>
              <a:t>Abuse and Harm</a:t>
            </a:r>
          </a:p>
        </p:txBody>
      </p:sp>
      <p:pic>
        <p:nvPicPr>
          <p:cNvPr id="3" name="Picture 2">
            <a:extLst>
              <a:ext uri="{FF2B5EF4-FFF2-40B4-BE49-F238E27FC236}">
                <a16:creationId xmlns:a16="http://schemas.microsoft.com/office/drawing/2014/main" id="{69E8F142-F8F5-9EF1-6F50-DB6D0E6C30FB}"/>
              </a:ext>
            </a:extLst>
          </p:cNvPr>
          <p:cNvPicPr>
            <a:picLocks noChangeAspect="1"/>
          </p:cNvPicPr>
          <p:nvPr/>
        </p:nvPicPr>
        <p:blipFill>
          <a:blip r:embed="rId3"/>
          <a:stretch>
            <a:fillRect/>
          </a:stretch>
        </p:blipFill>
        <p:spPr>
          <a:xfrm>
            <a:off x="2538418" y="1713553"/>
            <a:ext cx="6829885" cy="4553255"/>
          </a:xfrm>
          <a:prstGeom prst="rect">
            <a:avLst/>
          </a:prstGeom>
        </p:spPr>
      </p:pic>
    </p:spTree>
    <p:extLst>
      <p:ext uri="{BB962C8B-B14F-4D97-AF65-F5344CB8AC3E}">
        <p14:creationId xmlns:p14="http://schemas.microsoft.com/office/powerpoint/2010/main" val="4000227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C3F5E-9297-B5F5-6704-C498B1F1846A}"/>
              </a:ext>
            </a:extLst>
          </p:cNvPr>
          <p:cNvSpPr>
            <a:spLocks noGrp="1"/>
          </p:cNvSpPr>
          <p:nvPr>
            <p:ph type="title"/>
          </p:nvPr>
        </p:nvSpPr>
        <p:spPr>
          <a:xfrm>
            <a:off x="705643" y="228601"/>
            <a:ext cx="10780713" cy="1143000"/>
          </a:xfrm>
        </p:spPr>
        <p:txBody>
          <a:bodyPr wrap="square" anchor="ctr">
            <a:normAutofit/>
          </a:bodyPr>
          <a:lstStyle/>
          <a:p>
            <a:pPr algn="ctr"/>
            <a:r>
              <a:rPr lang="en-GB" b="1" dirty="0">
                <a:latin typeface="Aptos" panose="020B0004020202020204" pitchFamily="34" charset="0"/>
              </a:rPr>
              <a:t>What is Child Abuse?</a:t>
            </a:r>
          </a:p>
        </p:txBody>
      </p:sp>
      <p:sp>
        <p:nvSpPr>
          <p:cNvPr id="5" name="TextBox 4">
            <a:extLst>
              <a:ext uri="{FF2B5EF4-FFF2-40B4-BE49-F238E27FC236}">
                <a16:creationId xmlns:a16="http://schemas.microsoft.com/office/drawing/2014/main" id="{961F6E60-9960-73EC-6235-9958F9CFE1DD}"/>
              </a:ext>
            </a:extLst>
          </p:cNvPr>
          <p:cNvSpPr txBox="1"/>
          <p:nvPr/>
        </p:nvSpPr>
        <p:spPr>
          <a:xfrm>
            <a:off x="2323095" y="4912575"/>
            <a:ext cx="8310288" cy="830997"/>
          </a:xfrm>
          <a:prstGeom prst="rect">
            <a:avLst/>
          </a:prstGeom>
          <a:noFill/>
        </p:spPr>
        <p:txBody>
          <a:bodyPr wrap="none" rtlCol="0">
            <a:spAutoFit/>
          </a:bodyPr>
          <a:lstStyle/>
          <a:p>
            <a:r>
              <a:rPr kumimoji="0" lang="en-GB" sz="4800" b="0" i="0" u="none" strike="noStrike" kern="0" cap="none" spc="0" normalizeH="0" baseline="0" noProof="0" dirty="0">
                <a:ln>
                  <a:noFill/>
                </a:ln>
                <a:solidFill>
                  <a:srgbClr val="FF0000"/>
                </a:solidFill>
                <a:effectLst/>
                <a:uLnTx/>
                <a:uFillTx/>
                <a:latin typeface="Arial"/>
                <a:ea typeface="+mj-ea"/>
                <a:cs typeface="+mj-cs"/>
              </a:rPr>
              <a:t>‘It can and does happen here’</a:t>
            </a:r>
            <a:endParaRPr lang="en-GB" sz="4800" dirty="0">
              <a:solidFill>
                <a:srgbClr val="FF0000"/>
              </a:solidFill>
            </a:endParaRPr>
          </a:p>
        </p:txBody>
      </p:sp>
      <p:graphicFrame>
        <p:nvGraphicFramePr>
          <p:cNvPr id="14" name="Content Placeholder 13">
            <a:extLst>
              <a:ext uri="{FF2B5EF4-FFF2-40B4-BE49-F238E27FC236}">
                <a16:creationId xmlns:a16="http://schemas.microsoft.com/office/drawing/2014/main" id="{F71F7D55-0C99-424F-A450-3743B842CD28}"/>
              </a:ext>
            </a:extLst>
          </p:cNvPr>
          <p:cNvGraphicFramePr>
            <a:graphicFrameLocks noGrp="1"/>
          </p:cNvGraphicFramePr>
          <p:nvPr>
            <p:ph sz="half" idx="1"/>
            <p:extLst>
              <p:ext uri="{D42A27DB-BD31-4B8C-83A1-F6EECF244321}">
                <p14:modId xmlns:p14="http://schemas.microsoft.com/office/powerpoint/2010/main" val="1829297454"/>
              </p:ext>
            </p:extLst>
          </p:nvPr>
        </p:nvGraphicFramePr>
        <p:xfrm>
          <a:off x="1335563" y="1114428"/>
          <a:ext cx="6079434" cy="3857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Rounded Corners 14">
            <a:extLst>
              <a:ext uri="{FF2B5EF4-FFF2-40B4-BE49-F238E27FC236}">
                <a16:creationId xmlns:a16="http://schemas.microsoft.com/office/drawing/2014/main" id="{2290EE94-F248-2A57-A053-3D8A1F4A6060}"/>
              </a:ext>
            </a:extLst>
          </p:cNvPr>
          <p:cNvSpPr/>
          <p:nvPr/>
        </p:nvSpPr>
        <p:spPr>
          <a:xfrm>
            <a:off x="8321040" y="2255840"/>
            <a:ext cx="2865120" cy="157480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a:t>Risk outside the home</a:t>
            </a:r>
          </a:p>
          <a:p>
            <a:pPr algn="ctr"/>
            <a:r>
              <a:rPr lang="en-GB" dirty="0"/>
              <a:t>ROTH</a:t>
            </a:r>
          </a:p>
        </p:txBody>
      </p:sp>
      <p:pic>
        <p:nvPicPr>
          <p:cNvPr id="16" name="Picture 15">
            <a:extLst>
              <a:ext uri="{FF2B5EF4-FFF2-40B4-BE49-F238E27FC236}">
                <a16:creationId xmlns:a16="http://schemas.microsoft.com/office/drawing/2014/main" id="{F431CC51-9D5D-B897-1A3E-2884839B5C17}"/>
              </a:ext>
            </a:extLst>
          </p:cNvPr>
          <p:cNvPicPr>
            <a:picLocks noChangeAspect="1"/>
          </p:cNvPicPr>
          <p:nvPr/>
        </p:nvPicPr>
        <p:blipFill>
          <a:blip r:embed="rId8"/>
          <a:stretch>
            <a:fillRect/>
          </a:stretch>
        </p:blipFill>
        <p:spPr>
          <a:xfrm>
            <a:off x="221980" y="113912"/>
            <a:ext cx="1597246" cy="1606270"/>
          </a:xfrm>
          <a:prstGeom prst="rect">
            <a:avLst/>
          </a:prstGeom>
        </p:spPr>
      </p:pic>
    </p:spTree>
    <p:extLst>
      <p:ext uri="{BB962C8B-B14F-4D97-AF65-F5344CB8AC3E}">
        <p14:creationId xmlns:p14="http://schemas.microsoft.com/office/powerpoint/2010/main" val="29265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872F1-2C4A-0543-7E70-94BDAFB72DD0}"/>
              </a:ext>
            </a:extLst>
          </p:cNvPr>
          <p:cNvSpPr>
            <a:spLocks noGrp="1"/>
          </p:cNvSpPr>
          <p:nvPr>
            <p:ph type="title"/>
          </p:nvPr>
        </p:nvSpPr>
        <p:spPr/>
        <p:txBody>
          <a:bodyPr/>
          <a:lstStyle/>
          <a:p>
            <a:pPr algn="ctr"/>
            <a:r>
              <a:rPr lang="en-GB" b="1" dirty="0" err="1">
                <a:latin typeface="Aptos" panose="020B0004020202020204" pitchFamily="34" charset="0"/>
              </a:rPr>
              <a:t>KCSiE</a:t>
            </a:r>
            <a:r>
              <a:rPr lang="en-GB" b="1" dirty="0">
                <a:latin typeface="Aptos" panose="020B0004020202020204" pitchFamily="34" charset="0"/>
              </a:rPr>
              <a:t> 2025:  Abuse, neglect and exploitation</a:t>
            </a:r>
          </a:p>
        </p:txBody>
      </p:sp>
      <p:sp>
        <p:nvSpPr>
          <p:cNvPr id="3" name="Content Placeholder 2">
            <a:extLst>
              <a:ext uri="{FF2B5EF4-FFF2-40B4-BE49-F238E27FC236}">
                <a16:creationId xmlns:a16="http://schemas.microsoft.com/office/drawing/2014/main" id="{4FF24F2F-6B01-FABC-24F2-69EB4E687A2F}"/>
              </a:ext>
            </a:extLst>
          </p:cNvPr>
          <p:cNvSpPr>
            <a:spLocks noGrp="1"/>
          </p:cNvSpPr>
          <p:nvPr>
            <p:ph idx="1"/>
          </p:nvPr>
        </p:nvSpPr>
        <p:spPr>
          <a:xfrm>
            <a:off x="692151" y="1618654"/>
            <a:ext cx="10780183" cy="3847425"/>
          </a:xfrm>
          <a:solidFill>
            <a:schemeClr val="bg1">
              <a:lumMod val="95000"/>
            </a:schemeClr>
          </a:solidFill>
        </p:spPr>
        <p:txBody>
          <a:bodyPr/>
          <a:lstStyle/>
          <a:p>
            <a:r>
              <a:rPr lang="en-GB" sz="2400" dirty="0">
                <a:latin typeface="Aptos" panose="020B0004020202020204" pitchFamily="34" charset="0"/>
              </a:rPr>
              <a:t>Para 19:  </a:t>
            </a:r>
            <a:r>
              <a:rPr lang="en-GB" sz="2400" b="1" dirty="0">
                <a:latin typeface="Aptos" panose="020B0004020202020204" pitchFamily="34" charset="0"/>
              </a:rPr>
              <a:t>All </a:t>
            </a:r>
            <a:r>
              <a:rPr lang="en-GB" sz="2400" dirty="0">
                <a:latin typeface="Aptos" panose="020B0004020202020204" pitchFamily="34" charset="0"/>
              </a:rPr>
              <a:t>staff should be aware of the indicators of abuse, neglect and exploitation, understanding that children can be at risk of harm </a:t>
            </a:r>
            <a:r>
              <a:rPr lang="en-GB" sz="2400" dirty="0">
                <a:highlight>
                  <a:srgbClr val="FFFF00"/>
                </a:highlight>
                <a:latin typeface="Aptos" panose="020B0004020202020204" pitchFamily="34" charset="0"/>
              </a:rPr>
              <a:t>inside and outside of the school/college,</a:t>
            </a:r>
            <a:r>
              <a:rPr lang="en-GB" sz="2400" dirty="0">
                <a:latin typeface="Aptos" panose="020B0004020202020204" pitchFamily="34" charset="0"/>
              </a:rPr>
              <a:t> </a:t>
            </a:r>
            <a:r>
              <a:rPr lang="en-GB" sz="2400" dirty="0">
                <a:highlight>
                  <a:srgbClr val="FFFF00"/>
                </a:highlight>
                <a:latin typeface="Aptos" panose="020B0004020202020204" pitchFamily="34" charset="0"/>
              </a:rPr>
              <a:t>inside and outside of home and online.  </a:t>
            </a:r>
            <a:r>
              <a:rPr lang="en-GB" sz="2400" dirty="0">
                <a:latin typeface="Aptos" panose="020B0004020202020204" pitchFamily="34" charset="0"/>
              </a:rPr>
              <a:t>Exercising </a:t>
            </a:r>
            <a:r>
              <a:rPr lang="en-GB" sz="2400" dirty="0">
                <a:highlight>
                  <a:srgbClr val="33CC33"/>
                </a:highlight>
                <a:latin typeface="Aptos" panose="020B0004020202020204" pitchFamily="34" charset="0"/>
              </a:rPr>
              <a:t>professional curiosity</a:t>
            </a:r>
            <a:r>
              <a:rPr lang="en-GB" sz="2400" dirty="0">
                <a:latin typeface="Aptos" panose="020B0004020202020204" pitchFamily="34" charset="0"/>
              </a:rPr>
              <a:t> and knowing what to look for is vital for the </a:t>
            </a:r>
            <a:r>
              <a:rPr lang="en-GB" sz="2400" dirty="0">
                <a:highlight>
                  <a:srgbClr val="33CC33"/>
                </a:highlight>
                <a:latin typeface="Aptos" panose="020B0004020202020204" pitchFamily="34" charset="0"/>
              </a:rPr>
              <a:t>early identification </a:t>
            </a:r>
            <a:r>
              <a:rPr lang="en-GB" sz="2400" dirty="0">
                <a:latin typeface="Aptos" panose="020B0004020202020204" pitchFamily="34" charset="0"/>
              </a:rPr>
              <a:t>of abuse and neglect so that staff are able to identify cases of children who may be in need of help or protection.</a:t>
            </a:r>
          </a:p>
          <a:p>
            <a:r>
              <a:rPr lang="en-GB" sz="2400" dirty="0">
                <a:latin typeface="Aptos" panose="020B0004020202020204" pitchFamily="34" charset="0"/>
              </a:rPr>
              <a:t>Para 20:  </a:t>
            </a:r>
            <a:r>
              <a:rPr lang="en-GB" sz="2400" b="1" dirty="0">
                <a:latin typeface="Aptos" panose="020B0004020202020204" pitchFamily="34" charset="0"/>
              </a:rPr>
              <a:t>All </a:t>
            </a:r>
            <a:r>
              <a:rPr lang="en-GB" sz="2400" dirty="0">
                <a:latin typeface="Aptos" panose="020B0004020202020204" pitchFamily="34" charset="0"/>
              </a:rPr>
              <a:t>school and college staff should be aware that abuse, neglect, exploitation, and safeguarding issues are rarely standalone events and cannot be covered by one definition or one label alone.  In most cases, multiple issues will overlap.</a:t>
            </a:r>
          </a:p>
        </p:txBody>
      </p:sp>
    </p:spTree>
    <p:extLst>
      <p:ext uri="{BB962C8B-B14F-4D97-AF65-F5344CB8AC3E}">
        <p14:creationId xmlns:p14="http://schemas.microsoft.com/office/powerpoint/2010/main" val="4028785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A8665993-9C58-6E1A-FC69-FFF120E90766}"/>
              </a:ext>
            </a:extLst>
          </p:cNvPr>
          <p:cNvSpPr>
            <a:spLocks noGrp="1" noChangeArrowheads="1"/>
          </p:cNvSpPr>
          <p:nvPr>
            <p:ph type="title"/>
          </p:nvPr>
        </p:nvSpPr>
        <p:spPr>
          <a:xfrm>
            <a:off x="692149" y="341313"/>
            <a:ext cx="10780713" cy="1143000"/>
          </a:xfrm>
        </p:spPr>
        <p:txBody>
          <a:bodyPr/>
          <a:lstStyle/>
          <a:p>
            <a:pPr algn="ctr"/>
            <a:r>
              <a:rPr lang="en-US" altLang="en-US" b="1" dirty="0">
                <a:latin typeface="Aptos" panose="020B0004020202020204" pitchFamily="34" charset="0"/>
              </a:rPr>
              <a:t>What do we mean by ‘Significant Harm’?</a:t>
            </a:r>
          </a:p>
        </p:txBody>
      </p:sp>
      <p:sp>
        <p:nvSpPr>
          <p:cNvPr id="51203" name="Content Placeholder 2">
            <a:extLst>
              <a:ext uri="{FF2B5EF4-FFF2-40B4-BE49-F238E27FC236}">
                <a16:creationId xmlns:a16="http://schemas.microsoft.com/office/drawing/2014/main" id="{05BFAF0C-7714-C3BF-98C6-7DAAA7D10563}"/>
              </a:ext>
            </a:extLst>
          </p:cNvPr>
          <p:cNvSpPr>
            <a:spLocks noGrp="1" noChangeArrowheads="1"/>
          </p:cNvSpPr>
          <p:nvPr>
            <p:ph idx="1"/>
          </p:nvPr>
        </p:nvSpPr>
        <p:spPr>
          <a:xfrm>
            <a:off x="692148" y="1263650"/>
            <a:ext cx="10780713" cy="4330700"/>
          </a:xfrm>
        </p:spPr>
        <p:txBody>
          <a:bodyPr/>
          <a:lstStyle/>
          <a:p>
            <a:pPr marL="0" indent="0">
              <a:spcBef>
                <a:spcPts val="600"/>
              </a:spcBef>
              <a:buFontTx/>
              <a:buNone/>
              <a:defRPr/>
            </a:pPr>
            <a:r>
              <a:rPr lang="en-GB" sz="2400" dirty="0">
                <a:latin typeface="Aptos" panose="020B0004020202020204" pitchFamily="34" charset="0"/>
              </a:rPr>
              <a:t>It is:</a:t>
            </a:r>
          </a:p>
          <a:p>
            <a:pPr>
              <a:spcBef>
                <a:spcPts val="600"/>
              </a:spcBef>
              <a:defRPr/>
            </a:pPr>
            <a:r>
              <a:rPr lang="en-GB" sz="2400" dirty="0">
                <a:latin typeface="Aptos" panose="020B0004020202020204" pitchFamily="34" charset="0"/>
              </a:rPr>
              <a:t>ill-treatment or impairment of health or development including for example impairment suffered from seeing or hearing the ill-treatment of another;</a:t>
            </a:r>
          </a:p>
          <a:p>
            <a:pPr marL="0" indent="0">
              <a:spcBef>
                <a:spcPts val="600"/>
              </a:spcBef>
              <a:buFontTx/>
              <a:buNone/>
              <a:defRPr/>
            </a:pPr>
            <a:r>
              <a:rPr lang="en-GB" sz="2400" dirty="0">
                <a:latin typeface="Aptos" panose="020B0004020202020204" pitchFamily="34" charset="0"/>
              </a:rPr>
              <a:t>As a result of: </a:t>
            </a:r>
          </a:p>
          <a:p>
            <a:pPr>
              <a:spcBef>
                <a:spcPts val="600"/>
              </a:spcBef>
              <a:defRPr/>
            </a:pPr>
            <a:r>
              <a:rPr lang="en-GB" sz="2400" dirty="0">
                <a:latin typeface="Aptos" panose="020B0004020202020204" pitchFamily="34" charset="0"/>
              </a:rPr>
              <a:t>a single traumatic event </a:t>
            </a:r>
          </a:p>
          <a:p>
            <a:pPr>
              <a:spcBef>
                <a:spcPts val="600"/>
              </a:spcBef>
              <a:defRPr/>
            </a:pPr>
            <a:r>
              <a:rPr lang="en-GB" sz="2400" dirty="0">
                <a:solidFill>
                  <a:srgbClr val="000000"/>
                </a:solidFill>
                <a:latin typeface="Aptos" panose="020B0004020202020204" pitchFamily="34" charset="0"/>
              </a:rPr>
              <a:t>witnessing domestic violence or an awareness of domestic violence within their home environment</a:t>
            </a:r>
          </a:p>
          <a:p>
            <a:pPr>
              <a:spcBef>
                <a:spcPts val="600"/>
              </a:spcBef>
              <a:defRPr/>
            </a:pPr>
            <a:r>
              <a:rPr lang="en-GB" sz="2400" dirty="0">
                <a:latin typeface="Aptos" panose="020B0004020202020204" pitchFamily="34" charset="0"/>
              </a:rPr>
              <a:t>the cumulative effect of significant events, both acute and long-standing, or </a:t>
            </a:r>
          </a:p>
          <a:p>
            <a:pPr>
              <a:spcBef>
                <a:spcPts val="600"/>
              </a:spcBef>
              <a:defRPr/>
            </a:pPr>
            <a:r>
              <a:rPr lang="en-GB" sz="2400" dirty="0">
                <a:latin typeface="Aptos" panose="020B0004020202020204" pitchFamily="34" charset="0"/>
              </a:rPr>
              <a:t>the damaging impact of neglect which interrupt and change or damage the child's physical and psychological development.</a:t>
            </a:r>
            <a:endParaRPr lang="en-US" altLang="en-US" sz="2400" dirty="0">
              <a:latin typeface="Aptos" panose="020B0004020202020204" pitchFamily="34" charset="0"/>
            </a:endParaRPr>
          </a:p>
        </p:txBody>
      </p:sp>
    </p:spTree>
    <p:extLst>
      <p:ext uri="{BB962C8B-B14F-4D97-AF65-F5344CB8AC3E}">
        <p14:creationId xmlns:p14="http://schemas.microsoft.com/office/powerpoint/2010/main" val="3704977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0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0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469AC-EA21-1B4A-070C-2C51AB91C528}"/>
              </a:ext>
            </a:extLst>
          </p:cNvPr>
          <p:cNvSpPr>
            <a:spLocks noGrp="1"/>
          </p:cNvSpPr>
          <p:nvPr>
            <p:ph type="title"/>
          </p:nvPr>
        </p:nvSpPr>
        <p:spPr>
          <a:xfrm>
            <a:off x="705908" y="240426"/>
            <a:ext cx="10780183" cy="1143000"/>
          </a:xfrm>
        </p:spPr>
        <p:txBody>
          <a:bodyPr/>
          <a:lstStyle/>
          <a:p>
            <a:pPr algn="ctr"/>
            <a:r>
              <a:rPr lang="en-GB" b="1" dirty="0">
                <a:solidFill>
                  <a:srgbClr val="92D050"/>
                </a:solidFill>
                <a:latin typeface="Aptos" panose="020B0004020202020204" pitchFamily="34" charset="0"/>
              </a:rPr>
              <a:t>Recognising abuse, neglect, exploitation and  safeguarding issues: </a:t>
            </a:r>
            <a:r>
              <a:rPr lang="en-GB" b="1" dirty="0" err="1">
                <a:solidFill>
                  <a:srgbClr val="92D050"/>
                </a:solidFill>
                <a:latin typeface="Aptos" panose="020B0004020202020204" pitchFamily="34" charset="0"/>
              </a:rPr>
              <a:t>KCSiE</a:t>
            </a:r>
            <a:r>
              <a:rPr lang="en-GB" b="1" dirty="0">
                <a:solidFill>
                  <a:srgbClr val="92D050"/>
                </a:solidFill>
                <a:latin typeface="Aptos" panose="020B0004020202020204" pitchFamily="34" charset="0"/>
              </a:rPr>
              <a:t> Annexe B</a:t>
            </a:r>
          </a:p>
        </p:txBody>
      </p:sp>
      <p:sp>
        <p:nvSpPr>
          <p:cNvPr id="3" name="Content Placeholder 2">
            <a:extLst>
              <a:ext uri="{FF2B5EF4-FFF2-40B4-BE49-F238E27FC236}">
                <a16:creationId xmlns:a16="http://schemas.microsoft.com/office/drawing/2014/main" id="{2DDB9872-A61B-46E7-4958-B5E1E0721F9D}"/>
              </a:ext>
            </a:extLst>
          </p:cNvPr>
          <p:cNvSpPr>
            <a:spLocks noGrp="1"/>
          </p:cNvSpPr>
          <p:nvPr>
            <p:ph idx="1"/>
          </p:nvPr>
        </p:nvSpPr>
        <p:spPr>
          <a:xfrm>
            <a:off x="368333" y="1628774"/>
            <a:ext cx="8318467" cy="3991223"/>
          </a:xfrm>
          <a:solidFill>
            <a:schemeClr val="bg1">
              <a:lumMod val="95000"/>
            </a:schemeClr>
          </a:solidFill>
        </p:spPr>
        <p:txBody>
          <a:bodyPr/>
          <a:lstStyle/>
          <a:p>
            <a:r>
              <a:rPr lang="en-GB" dirty="0">
                <a:latin typeface="Aptos" panose="020B0004020202020204" pitchFamily="34" charset="0"/>
              </a:rPr>
              <a:t>Child abuse</a:t>
            </a:r>
          </a:p>
          <a:p>
            <a:r>
              <a:rPr lang="en-GB" dirty="0">
                <a:latin typeface="Aptos" panose="020B0004020202020204" pitchFamily="34" charset="0"/>
              </a:rPr>
              <a:t>Child-on-child abuse</a:t>
            </a:r>
          </a:p>
          <a:p>
            <a:r>
              <a:rPr lang="en-GB" dirty="0">
                <a:latin typeface="Aptos" panose="020B0004020202020204" pitchFamily="34" charset="0"/>
              </a:rPr>
              <a:t>SVSH - HSB</a:t>
            </a:r>
          </a:p>
          <a:p>
            <a:r>
              <a:rPr lang="en-GB" dirty="0">
                <a:latin typeface="Aptos" panose="020B0004020202020204" pitchFamily="34" charset="0"/>
              </a:rPr>
              <a:t>Child Criminal and Sexual Exploitation – Risk outside of the Home</a:t>
            </a:r>
          </a:p>
          <a:p>
            <a:r>
              <a:rPr lang="en-GB" dirty="0">
                <a:latin typeface="Aptos" panose="020B0004020202020204" pitchFamily="34" charset="0"/>
              </a:rPr>
              <a:t>Female Genital Mutilation</a:t>
            </a:r>
          </a:p>
          <a:p>
            <a:r>
              <a:rPr lang="en-GB" dirty="0">
                <a:latin typeface="Aptos" panose="020B0004020202020204" pitchFamily="34" charset="0"/>
              </a:rPr>
              <a:t>Forced Marriage</a:t>
            </a:r>
          </a:p>
          <a:p>
            <a:r>
              <a:rPr lang="en-GB" dirty="0">
                <a:latin typeface="Aptos" panose="020B0004020202020204" pitchFamily="34" charset="0"/>
              </a:rPr>
              <a:t>Domestic abuse</a:t>
            </a:r>
          </a:p>
          <a:p>
            <a:r>
              <a:rPr lang="en-GB" dirty="0">
                <a:latin typeface="Aptos" panose="020B0004020202020204" pitchFamily="34" charset="0"/>
              </a:rPr>
              <a:t>Radicalisation and Extremism</a:t>
            </a:r>
          </a:p>
          <a:p>
            <a:r>
              <a:rPr lang="en-GB" dirty="0">
                <a:latin typeface="Aptos" panose="020B0004020202020204" pitchFamily="34" charset="0"/>
              </a:rPr>
              <a:t>Mental health</a:t>
            </a:r>
          </a:p>
          <a:p>
            <a:r>
              <a:rPr lang="en-GB" dirty="0">
                <a:latin typeface="Aptos" panose="020B0004020202020204" pitchFamily="34" charset="0"/>
              </a:rPr>
              <a:t>Online Safety</a:t>
            </a:r>
          </a:p>
          <a:p>
            <a:endParaRPr lang="en-GB" dirty="0"/>
          </a:p>
        </p:txBody>
      </p:sp>
      <p:pic>
        <p:nvPicPr>
          <p:cNvPr id="9" name="Picture 8">
            <a:extLst>
              <a:ext uri="{FF2B5EF4-FFF2-40B4-BE49-F238E27FC236}">
                <a16:creationId xmlns:a16="http://schemas.microsoft.com/office/drawing/2014/main" id="{FEC58812-A387-76C5-E59E-69C35C994FD9}"/>
              </a:ext>
            </a:extLst>
          </p:cNvPr>
          <p:cNvPicPr>
            <a:picLocks noChangeAspect="1"/>
          </p:cNvPicPr>
          <p:nvPr/>
        </p:nvPicPr>
        <p:blipFill>
          <a:blip r:embed="rId3"/>
          <a:stretch>
            <a:fillRect/>
          </a:stretch>
        </p:blipFill>
        <p:spPr>
          <a:xfrm>
            <a:off x="9125984" y="1779629"/>
            <a:ext cx="2697683" cy="3840369"/>
          </a:xfrm>
          <a:prstGeom prst="rect">
            <a:avLst/>
          </a:prstGeom>
        </p:spPr>
      </p:pic>
    </p:spTree>
    <p:extLst>
      <p:ext uri="{BB962C8B-B14F-4D97-AF65-F5344CB8AC3E}">
        <p14:creationId xmlns:p14="http://schemas.microsoft.com/office/powerpoint/2010/main" val="2481253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B3D3D4DA-88C7-B6B6-5F62-3B338446A00B}"/>
              </a:ext>
            </a:extLst>
          </p:cNvPr>
          <p:cNvSpPr>
            <a:spLocks noGrp="1" noChangeArrowheads="1"/>
          </p:cNvSpPr>
          <p:nvPr>
            <p:ph type="title"/>
          </p:nvPr>
        </p:nvSpPr>
        <p:spPr>
          <a:xfrm>
            <a:off x="304483" y="274675"/>
            <a:ext cx="8761413" cy="1504948"/>
          </a:xfrm>
        </p:spPr>
        <p:txBody>
          <a:bodyPr/>
          <a:lstStyle/>
          <a:p>
            <a:r>
              <a:rPr lang="en-GB" altLang="en-US" b="1" dirty="0">
                <a:latin typeface="Aptos" panose="020B0004020202020204" pitchFamily="34" charset="0"/>
              </a:rPr>
              <a:t>Contextual Safeguarding:</a:t>
            </a:r>
            <a:br>
              <a:rPr lang="en-GB" altLang="en-US" b="1" dirty="0">
                <a:latin typeface="Aptos" panose="020B0004020202020204" pitchFamily="34" charset="0"/>
              </a:rPr>
            </a:br>
            <a:r>
              <a:rPr lang="en-GB" altLang="en-US" b="1" dirty="0">
                <a:latin typeface="Aptos" panose="020B0004020202020204" pitchFamily="34" charset="0"/>
              </a:rPr>
              <a:t>Why we need to understand the lived experience of our children and young people.</a:t>
            </a:r>
          </a:p>
        </p:txBody>
      </p:sp>
      <p:sp>
        <p:nvSpPr>
          <p:cNvPr id="45059" name="Content Placeholder 2">
            <a:extLst>
              <a:ext uri="{FF2B5EF4-FFF2-40B4-BE49-F238E27FC236}">
                <a16:creationId xmlns:a16="http://schemas.microsoft.com/office/drawing/2014/main" id="{E7F165E7-FC68-F2AD-2A4C-2D57BDC610B1}"/>
              </a:ext>
            </a:extLst>
          </p:cNvPr>
          <p:cNvSpPr>
            <a:spLocks noGrp="1" noChangeArrowheads="1"/>
          </p:cNvSpPr>
          <p:nvPr>
            <p:ph idx="1"/>
          </p:nvPr>
        </p:nvSpPr>
        <p:spPr>
          <a:xfrm>
            <a:off x="451598" y="1997435"/>
            <a:ext cx="11288803" cy="3445520"/>
          </a:xfrm>
          <a:solidFill>
            <a:schemeClr val="bg1">
              <a:lumMod val="95000"/>
            </a:schemeClr>
          </a:solidFill>
        </p:spPr>
        <p:txBody>
          <a:bodyPr/>
          <a:lstStyle/>
          <a:p>
            <a:pPr marL="0" indent="0">
              <a:buFontTx/>
              <a:buNone/>
              <a:defRPr/>
            </a:pPr>
            <a:r>
              <a:rPr lang="en-US" altLang="en-US" sz="2000" b="1" dirty="0">
                <a:latin typeface="Aptos" panose="020B0004020202020204" pitchFamily="34" charset="0"/>
              </a:rPr>
              <a:t>KCSiE para 29</a:t>
            </a:r>
            <a:r>
              <a:rPr lang="en-US" altLang="en-US" sz="2000" dirty="0">
                <a:latin typeface="Aptos" panose="020B0004020202020204" pitchFamily="34" charset="0"/>
              </a:rPr>
              <a:t>: </a:t>
            </a:r>
            <a:r>
              <a:rPr lang="en-US" altLang="en-US" sz="2000" b="1" dirty="0">
                <a:latin typeface="Aptos" panose="020B0004020202020204" pitchFamily="34" charset="0"/>
              </a:rPr>
              <a:t>All </a:t>
            </a:r>
            <a:r>
              <a:rPr lang="en-US" altLang="en-US" sz="2000" dirty="0">
                <a:latin typeface="Aptos" panose="020B0004020202020204" pitchFamily="34" charset="0"/>
              </a:rPr>
              <a:t>staff should have an awareness of safeguarding issues that can put children at risk of harm.  </a:t>
            </a:r>
            <a:r>
              <a:rPr lang="en-US" altLang="en-US" sz="2000" dirty="0">
                <a:highlight>
                  <a:srgbClr val="FFFF00"/>
                </a:highlight>
                <a:latin typeface="Aptos" panose="020B0004020202020204" pitchFamily="34" charset="0"/>
              </a:rPr>
              <a:t>Behaviours linked to issues such as drug taking and/or alcohol misuse, unexplainable and/or persistent absences from education, serious violence (including that linked to county lines), radicalization and consensual and non-consensual sharing of nude and semi-nude images and/or videos, can be signs that children are at risk.</a:t>
            </a:r>
          </a:p>
          <a:p>
            <a:pPr marL="0" indent="0">
              <a:buFontTx/>
              <a:buNone/>
              <a:defRPr/>
            </a:pPr>
            <a:endParaRPr lang="en-US" altLang="en-US" sz="2000" dirty="0">
              <a:latin typeface="Aptos" panose="020B0004020202020204" pitchFamily="34" charset="0"/>
            </a:endParaRPr>
          </a:p>
          <a:p>
            <a:pPr marL="0" indent="0">
              <a:buFontTx/>
              <a:buNone/>
              <a:defRPr/>
            </a:pPr>
            <a:r>
              <a:rPr lang="en-US" altLang="en-US" sz="2000" b="1" dirty="0">
                <a:latin typeface="Aptos" panose="020B0004020202020204" pitchFamily="34" charset="0"/>
              </a:rPr>
              <a:t>Working Together to safeguard children – harm outside the home</a:t>
            </a:r>
          </a:p>
          <a:p>
            <a:pPr marL="0" indent="0">
              <a:buFontTx/>
              <a:buNone/>
              <a:defRPr/>
            </a:pPr>
            <a:r>
              <a:rPr lang="en-US" altLang="en-US" sz="2000" dirty="0">
                <a:latin typeface="Aptos" panose="020B0004020202020204" pitchFamily="34" charset="0"/>
              </a:rPr>
              <a:t>Practitioners should consider the needs, experiences and vulnerabilities of the individuals or groups who are experiencing , or are at risk of experiencing, harm outside the home – including criminal exploitation, sexual exploitation or serious violence.</a:t>
            </a:r>
          </a:p>
        </p:txBody>
      </p:sp>
      <p:pic>
        <p:nvPicPr>
          <p:cNvPr id="3" name="Picture 2">
            <a:extLst>
              <a:ext uri="{FF2B5EF4-FFF2-40B4-BE49-F238E27FC236}">
                <a16:creationId xmlns:a16="http://schemas.microsoft.com/office/drawing/2014/main" id="{3B5F683A-5FB8-AFDC-B80E-208306D480A3}"/>
              </a:ext>
            </a:extLst>
          </p:cNvPr>
          <p:cNvPicPr>
            <a:picLocks noChangeAspect="1"/>
          </p:cNvPicPr>
          <p:nvPr/>
        </p:nvPicPr>
        <p:blipFill>
          <a:blip r:embed="rId3"/>
          <a:stretch>
            <a:fillRect/>
          </a:stretch>
        </p:blipFill>
        <p:spPr>
          <a:xfrm>
            <a:off x="10468909" y="73520"/>
            <a:ext cx="1418608" cy="14240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7208086-F53D-8516-8585-1E27838C19DE}"/>
              </a:ext>
            </a:extLst>
          </p:cNvPr>
          <p:cNvSpPr>
            <a:spLocks noGrp="1"/>
          </p:cNvSpPr>
          <p:nvPr>
            <p:ph type="title"/>
          </p:nvPr>
        </p:nvSpPr>
        <p:spPr/>
        <p:txBody>
          <a:bodyPr/>
          <a:lstStyle/>
          <a:p>
            <a:endParaRPr lang="en-GB"/>
          </a:p>
        </p:txBody>
      </p:sp>
      <p:pic>
        <p:nvPicPr>
          <p:cNvPr id="9" name="Picture 8">
            <a:extLst>
              <a:ext uri="{FF2B5EF4-FFF2-40B4-BE49-F238E27FC236}">
                <a16:creationId xmlns:a16="http://schemas.microsoft.com/office/drawing/2014/main" id="{EFD29665-F8ED-776E-AD2A-59B86D618A2B}"/>
              </a:ext>
            </a:extLst>
          </p:cNvPr>
          <p:cNvPicPr>
            <a:picLocks noChangeAspect="1"/>
          </p:cNvPicPr>
          <p:nvPr/>
        </p:nvPicPr>
        <p:blipFill>
          <a:blip r:embed="rId3"/>
          <a:stretch>
            <a:fillRect/>
          </a:stretch>
        </p:blipFill>
        <p:spPr>
          <a:xfrm>
            <a:off x="-144379" y="-216988"/>
            <a:ext cx="10369536" cy="6004178"/>
          </a:xfrm>
          <a:prstGeom prst="rect">
            <a:avLst/>
          </a:prstGeom>
        </p:spPr>
      </p:pic>
      <p:sp>
        <p:nvSpPr>
          <p:cNvPr id="10" name="TextBox 9">
            <a:extLst>
              <a:ext uri="{FF2B5EF4-FFF2-40B4-BE49-F238E27FC236}">
                <a16:creationId xmlns:a16="http://schemas.microsoft.com/office/drawing/2014/main" id="{E799DD54-2392-BC7D-09E9-4C92C2FBFB25}"/>
              </a:ext>
            </a:extLst>
          </p:cNvPr>
          <p:cNvSpPr txBox="1"/>
          <p:nvPr/>
        </p:nvSpPr>
        <p:spPr>
          <a:xfrm>
            <a:off x="9408695" y="1034716"/>
            <a:ext cx="2350452" cy="3785652"/>
          </a:xfrm>
          <a:prstGeom prst="rect">
            <a:avLst/>
          </a:prstGeom>
          <a:solidFill>
            <a:schemeClr val="bg1">
              <a:lumMod val="95000"/>
            </a:schemeClr>
          </a:solidFill>
        </p:spPr>
        <p:txBody>
          <a:bodyPr wrap="square" rtlCol="0">
            <a:spAutoFit/>
          </a:bodyPr>
          <a:lstStyle/>
          <a:p>
            <a:r>
              <a:rPr lang="en-GB" sz="3200" dirty="0">
                <a:solidFill>
                  <a:srgbClr val="00B050"/>
                </a:solidFill>
                <a:latin typeface="Aptos" panose="020B0004020202020204" pitchFamily="34" charset="0"/>
              </a:rPr>
              <a:t>What factors put our children and young people at risk? </a:t>
            </a:r>
          </a:p>
          <a:p>
            <a:r>
              <a:rPr lang="en-GB" sz="2400" dirty="0">
                <a:solidFill>
                  <a:srgbClr val="00B050"/>
                </a:solidFill>
                <a:latin typeface="Aptos" panose="020B0004020202020204" pitchFamily="34" charset="0"/>
                <a:hlinkClick r:id="rId4"/>
              </a:rPr>
              <a:t>Extra Familial Harm</a:t>
            </a:r>
            <a:endParaRPr lang="en-GB" sz="2400" dirty="0">
              <a:solidFill>
                <a:srgbClr val="00B050"/>
              </a:solidFill>
              <a:latin typeface="Aptos" panose="020B0004020202020204" pitchFamily="34" charset="0"/>
            </a:endParaRPr>
          </a:p>
        </p:txBody>
      </p:sp>
    </p:spTree>
    <p:extLst>
      <p:ext uri="{BB962C8B-B14F-4D97-AF65-F5344CB8AC3E}">
        <p14:creationId xmlns:p14="http://schemas.microsoft.com/office/powerpoint/2010/main" val="4253495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4EAC7-EA3B-C72E-CC40-D79EB8547E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579678-94DD-28FB-5CEA-1D39D71A827E}"/>
              </a:ext>
            </a:extLst>
          </p:cNvPr>
          <p:cNvSpPr>
            <a:spLocks noGrp="1"/>
          </p:cNvSpPr>
          <p:nvPr>
            <p:ph type="title"/>
          </p:nvPr>
        </p:nvSpPr>
        <p:spPr>
          <a:xfrm>
            <a:off x="705643" y="589548"/>
            <a:ext cx="10780713" cy="5029199"/>
          </a:xfrm>
        </p:spPr>
        <p:txBody>
          <a:bodyPr/>
          <a:lstStyle/>
          <a:p>
            <a:r>
              <a:rPr lang="en-GB" sz="4400" b="1" dirty="0">
                <a:solidFill>
                  <a:schemeClr val="tx2"/>
                </a:solidFill>
                <a:latin typeface="Aptos" panose="020B0004020202020204" pitchFamily="34" charset="0"/>
              </a:rPr>
              <a:t>Child Criminal Exploitation</a:t>
            </a:r>
            <a:br>
              <a:rPr lang="en-GB" sz="4400" b="1" dirty="0">
                <a:solidFill>
                  <a:schemeClr val="tx2"/>
                </a:solidFill>
                <a:latin typeface="Aptos" panose="020B0004020202020204" pitchFamily="34" charset="0"/>
              </a:rPr>
            </a:br>
            <a:r>
              <a:rPr lang="en-GB" sz="4400" b="1" dirty="0">
                <a:solidFill>
                  <a:schemeClr val="tx2"/>
                </a:solidFill>
                <a:latin typeface="Aptos" panose="020B0004020202020204" pitchFamily="34" charset="0"/>
              </a:rPr>
              <a:t>Child Sexual Exploitation</a:t>
            </a:r>
            <a:br>
              <a:rPr lang="en-GB" sz="4400" b="1" dirty="0">
                <a:solidFill>
                  <a:schemeClr val="tx2"/>
                </a:solidFill>
                <a:latin typeface="Aptos" panose="020B0004020202020204" pitchFamily="34" charset="0"/>
              </a:rPr>
            </a:br>
            <a:r>
              <a:rPr lang="en-GB" sz="4400" b="1" dirty="0">
                <a:solidFill>
                  <a:schemeClr val="tx2"/>
                </a:solidFill>
                <a:latin typeface="Aptos" panose="020B0004020202020204" pitchFamily="34" charset="0"/>
              </a:rPr>
              <a:t>Online Safety</a:t>
            </a:r>
            <a:br>
              <a:rPr lang="en-GB" sz="4400" b="1" dirty="0">
                <a:solidFill>
                  <a:schemeClr val="tx2"/>
                </a:solidFill>
                <a:latin typeface="Aptos" panose="020B0004020202020204" pitchFamily="34" charset="0"/>
              </a:rPr>
            </a:br>
            <a:r>
              <a:rPr lang="en-GB" sz="4400" b="1" dirty="0">
                <a:solidFill>
                  <a:schemeClr val="tx2"/>
                </a:solidFill>
                <a:latin typeface="Aptos" panose="020B0004020202020204" pitchFamily="34" charset="0"/>
              </a:rPr>
              <a:t>Domestic Abuse</a:t>
            </a:r>
            <a:br>
              <a:rPr lang="en-GB" sz="4400" b="1" dirty="0">
                <a:solidFill>
                  <a:schemeClr val="tx2"/>
                </a:solidFill>
                <a:latin typeface="Aptos" panose="020B0004020202020204" pitchFamily="34" charset="0"/>
              </a:rPr>
            </a:br>
            <a:r>
              <a:rPr lang="en-GB" sz="4400" b="1" dirty="0">
                <a:solidFill>
                  <a:schemeClr val="tx2"/>
                </a:solidFill>
                <a:latin typeface="Aptos" panose="020B0004020202020204" pitchFamily="34" charset="0"/>
              </a:rPr>
              <a:t>Prevent Duty</a:t>
            </a:r>
            <a:br>
              <a:rPr lang="en-GB" sz="4400" b="1" dirty="0">
                <a:solidFill>
                  <a:schemeClr val="tx2"/>
                </a:solidFill>
                <a:latin typeface="Aptos" panose="020B0004020202020204" pitchFamily="34" charset="0"/>
              </a:rPr>
            </a:br>
            <a:endParaRPr lang="en-GB" sz="4400" b="1" dirty="0">
              <a:solidFill>
                <a:schemeClr val="tx2"/>
              </a:solidFill>
              <a:latin typeface="Aptos" panose="020B0004020202020204" pitchFamily="34" charset="0"/>
            </a:endParaRPr>
          </a:p>
        </p:txBody>
      </p:sp>
    </p:spTree>
    <p:extLst>
      <p:ext uri="{BB962C8B-B14F-4D97-AF65-F5344CB8AC3E}">
        <p14:creationId xmlns:p14="http://schemas.microsoft.com/office/powerpoint/2010/main" val="2122111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EAD6D-17B1-171F-414C-F89D03705DAC}"/>
              </a:ext>
            </a:extLst>
          </p:cNvPr>
          <p:cNvSpPr>
            <a:spLocks noGrp="1"/>
          </p:cNvSpPr>
          <p:nvPr>
            <p:ph type="title"/>
          </p:nvPr>
        </p:nvSpPr>
        <p:spPr>
          <a:xfrm>
            <a:off x="5717004" y="536647"/>
            <a:ext cx="5793429" cy="3481900"/>
          </a:xfrm>
          <a:solidFill>
            <a:schemeClr val="bg1">
              <a:lumMod val="95000"/>
            </a:schemeClr>
          </a:solidFill>
        </p:spPr>
        <p:txBody>
          <a:bodyPr/>
          <a:lstStyle/>
          <a:p>
            <a:pPr algn="ctr"/>
            <a:r>
              <a:rPr lang="en-GB" b="1" dirty="0">
                <a:latin typeface="Aptos" panose="020B0004020202020204" pitchFamily="34" charset="0"/>
              </a:rPr>
              <a:t>Child Criminal Exploitation</a:t>
            </a:r>
            <a:br>
              <a:rPr lang="en-GB" b="1" dirty="0">
                <a:latin typeface="Aptos" panose="020B0004020202020204" pitchFamily="34" charset="0"/>
              </a:rPr>
            </a:br>
            <a:br>
              <a:rPr lang="en-GB" b="1" dirty="0">
                <a:latin typeface="Aptos" panose="020B0004020202020204" pitchFamily="34" charset="0"/>
              </a:rPr>
            </a:br>
            <a:r>
              <a:rPr lang="en-GB" b="1" dirty="0">
                <a:latin typeface="Aptos" panose="020B0004020202020204" pitchFamily="34" charset="0"/>
              </a:rPr>
              <a:t>How criminals groom children</a:t>
            </a:r>
          </a:p>
        </p:txBody>
      </p:sp>
      <p:pic>
        <p:nvPicPr>
          <p:cNvPr id="5" name="Content Placeholder 4">
            <a:extLst>
              <a:ext uri="{FF2B5EF4-FFF2-40B4-BE49-F238E27FC236}">
                <a16:creationId xmlns:a16="http://schemas.microsoft.com/office/drawing/2014/main" id="{3B6F52C3-0127-C5E6-7766-93476020E55C}"/>
              </a:ext>
            </a:extLst>
          </p:cNvPr>
          <p:cNvPicPr>
            <a:picLocks noGrp="1" noChangeAspect="1"/>
          </p:cNvPicPr>
          <p:nvPr>
            <p:ph idx="1"/>
          </p:nvPr>
        </p:nvPicPr>
        <p:blipFill>
          <a:blip r:embed="rId3"/>
          <a:stretch>
            <a:fillRect/>
          </a:stretch>
        </p:blipFill>
        <p:spPr>
          <a:xfrm>
            <a:off x="957881" y="292511"/>
            <a:ext cx="4343169" cy="6252668"/>
          </a:xfrm>
        </p:spPr>
      </p:pic>
      <p:sp>
        <p:nvSpPr>
          <p:cNvPr id="6" name="TextBox 5">
            <a:extLst>
              <a:ext uri="{FF2B5EF4-FFF2-40B4-BE49-F238E27FC236}">
                <a16:creationId xmlns:a16="http://schemas.microsoft.com/office/drawing/2014/main" id="{CFAFF126-031C-AF2F-8E6C-047F1BD2148C}"/>
              </a:ext>
            </a:extLst>
          </p:cNvPr>
          <p:cNvSpPr txBox="1"/>
          <p:nvPr/>
        </p:nvSpPr>
        <p:spPr>
          <a:xfrm>
            <a:off x="6096000" y="4395175"/>
            <a:ext cx="5035439" cy="369332"/>
          </a:xfrm>
          <a:prstGeom prst="rect">
            <a:avLst/>
          </a:prstGeom>
          <a:noFill/>
        </p:spPr>
        <p:txBody>
          <a:bodyPr wrap="square" rtlCol="0">
            <a:spAutoFit/>
          </a:bodyPr>
          <a:lstStyle/>
          <a:p>
            <a:r>
              <a:rPr lang="en-GB" dirty="0">
                <a:hlinkClick r:id="rId4"/>
              </a:rPr>
              <a:t>escapeline.org.uk/fact-sheet/</a:t>
            </a:r>
            <a:endParaRPr lang="en-GB" dirty="0"/>
          </a:p>
        </p:txBody>
      </p:sp>
    </p:spTree>
    <p:extLst>
      <p:ext uri="{BB962C8B-B14F-4D97-AF65-F5344CB8AC3E}">
        <p14:creationId xmlns:p14="http://schemas.microsoft.com/office/powerpoint/2010/main" val="658167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B5226486-4458-467C-20F7-223B6543A28E}"/>
              </a:ext>
            </a:extLst>
          </p:cNvPr>
          <p:cNvSpPr>
            <a:spLocks noGrp="1" noChangeArrowheads="1"/>
          </p:cNvSpPr>
          <p:nvPr>
            <p:ph type="title"/>
          </p:nvPr>
        </p:nvSpPr>
        <p:spPr>
          <a:xfrm>
            <a:off x="296862" y="66675"/>
            <a:ext cx="10780713" cy="1143000"/>
          </a:xfrm>
        </p:spPr>
        <p:txBody>
          <a:bodyPr/>
          <a:lstStyle/>
          <a:p>
            <a:r>
              <a:rPr lang="en-GB" altLang="en-US" b="1" dirty="0">
                <a:latin typeface="Aptos" panose="020B0004020202020204" pitchFamily="34" charset="0"/>
              </a:rPr>
              <a:t>Aims of this training</a:t>
            </a:r>
          </a:p>
        </p:txBody>
      </p:sp>
      <p:sp>
        <p:nvSpPr>
          <p:cNvPr id="3" name="Content Placeholder 2">
            <a:extLst>
              <a:ext uri="{FF2B5EF4-FFF2-40B4-BE49-F238E27FC236}">
                <a16:creationId xmlns:a16="http://schemas.microsoft.com/office/drawing/2014/main" id="{6561A23D-21BF-BAAF-0747-322C793CA39D}"/>
              </a:ext>
            </a:extLst>
          </p:cNvPr>
          <p:cNvSpPr>
            <a:spLocks noGrp="1"/>
          </p:cNvSpPr>
          <p:nvPr>
            <p:ph idx="1"/>
          </p:nvPr>
        </p:nvSpPr>
        <p:spPr>
          <a:xfrm>
            <a:off x="705643" y="1325245"/>
            <a:ext cx="10780713" cy="3937635"/>
          </a:xfrm>
          <a:solidFill>
            <a:schemeClr val="accent3">
              <a:lumMod val="95000"/>
            </a:schemeClr>
          </a:solidFill>
        </p:spPr>
        <p:txBody>
          <a:bodyPr/>
          <a:lstStyle/>
          <a:p>
            <a:pPr marL="0" indent="0">
              <a:buNone/>
              <a:defRPr/>
            </a:pPr>
            <a:r>
              <a:rPr lang="en-GB" dirty="0">
                <a:latin typeface="Aptos" panose="020B0004020202020204" pitchFamily="34" charset="0"/>
              </a:rPr>
              <a:t>This training will support staff to fulfil their safeguarding responsibilities in accordance with DfE statutory guidance Working together to safeguard children and Keeping Children safe in education.</a:t>
            </a:r>
          </a:p>
          <a:p>
            <a:pPr>
              <a:defRPr/>
            </a:pPr>
            <a:r>
              <a:rPr lang="en-GB" dirty="0">
                <a:latin typeface="Aptos" panose="020B0004020202020204" pitchFamily="34" charset="0"/>
              </a:rPr>
              <a:t>All staff will understand the importance of a child-centred approach to safeguarding and consider at all times, what is in the best interest of the child.</a:t>
            </a:r>
          </a:p>
          <a:p>
            <a:pPr>
              <a:defRPr/>
            </a:pPr>
            <a:r>
              <a:rPr lang="en-GB" dirty="0">
                <a:latin typeface="Aptos" panose="020B0004020202020204" pitchFamily="34" charset="0"/>
              </a:rPr>
              <a:t>All staff will understand the role they play in identifying concerns, sharing information and taking prompt action.</a:t>
            </a:r>
          </a:p>
          <a:p>
            <a:pPr>
              <a:defRPr/>
            </a:pPr>
            <a:r>
              <a:rPr lang="en-GB" dirty="0">
                <a:latin typeface="Aptos" panose="020B0004020202020204" pitchFamily="34" charset="0"/>
              </a:rPr>
              <a:t>All staff will know how to identify concerns early, provide help for children, promote children’s welfare and prevent concerns from escalating. </a:t>
            </a:r>
          </a:p>
          <a:p>
            <a:pPr>
              <a:defRPr/>
            </a:pPr>
            <a:r>
              <a:rPr lang="en-GB" dirty="0">
                <a:latin typeface="Aptos" panose="020B0004020202020204" pitchFamily="34" charset="0"/>
              </a:rPr>
              <a:t>All staff will understand and know how to effectively follow the systems within their school or college which support safeguarding.</a:t>
            </a:r>
          </a:p>
          <a:p>
            <a:pPr marL="171450" indent="-171450">
              <a:buFont typeface="Arial" panose="020B0604020202020204" pitchFamily="34" charset="0"/>
              <a:buChar char="•"/>
              <a:defRPr/>
            </a:pPr>
            <a:endParaRPr lang="en-GB" dirty="0"/>
          </a:p>
          <a:p>
            <a:pPr marL="0" indent="0">
              <a:buFontTx/>
              <a:buNone/>
              <a:defRPr/>
            </a:pPr>
            <a:endParaRPr lang="en-GB" dirty="0"/>
          </a:p>
          <a:p>
            <a:pPr>
              <a:defRPr/>
            </a:pPr>
            <a:endParaRPr lang="en-GB" dirty="0"/>
          </a:p>
          <a:p>
            <a:pPr>
              <a:defRPr/>
            </a:pPr>
            <a:endParaRPr lang="en-GB"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0E5B7-C5FC-83BD-40F9-716B2731188A}"/>
              </a:ext>
            </a:extLst>
          </p:cNvPr>
          <p:cNvSpPr>
            <a:spLocks noGrp="1"/>
          </p:cNvSpPr>
          <p:nvPr>
            <p:ph type="title"/>
          </p:nvPr>
        </p:nvSpPr>
        <p:spPr/>
        <p:txBody>
          <a:bodyPr/>
          <a:lstStyle/>
          <a:p>
            <a:pPr algn="ctr"/>
            <a:r>
              <a:rPr lang="en-GB" sz="3600" b="1" dirty="0">
                <a:solidFill>
                  <a:srgbClr val="92D050"/>
                </a:solidFill>
                <a:latin typeface="Aptos" panose="020B0004020202020204" pitchFamily="34" charset="0"/>
              </a:rPr>
              <a:t>Children who are absent from education</a:t>
            </a:r>
            <a:br>
              <a:rPr lang="en-GB" b="1" dirty="0"/>
            </a:br>
            <a:endParaRPr lang="en-GB" b="1" dirty="0"/>
          </a:p>
        </p:txBody>
      </p:sp>
      <p:sp>
        <p:nvSpPr>
          <p:cNvPr id="3" name="Content Placeholder 2">
            <a:extLst>
              <a:ext uri="{FF2B5EF4-FFF2-40B4-BE49-F238E27FC236}">
                <a16:creationId xmlns:a16="http://schemas.microsoft.com/office/drawing/2014/main" id="{1240382F-3F75-F64F-D335-D8B37E75694A}"/>
              </a:ext>
            </a:extLst>
          </p:cNvPr>
          <p:cNvSpPr>
            <a:spLocks noGrp="1"/>
          </p:cNvSpPr>
          <p:nvPr>
            <p:ph idx="1"/>
          </p:nvPr>
        </p:nvSpPr>
        <p:spPr>
          <a:xfrm>
            <a:off x="692151" y="1618654"/>
            <a:ext cx="10780183" cy="3927903"/>
          </a:xfrm>
          <a:solidFill>
            <a:schemeClr val="bg1">
              <a:lumMod val="95000"/>
            </a:schemeClr>
          </a:solidFill>
        </p:spPr>
        <p:txBody>
          <a:bodyPr/>
          <a:lstStyle/>
          <a:p>
            <a:pPr marL="0" indent="0">
              <a:buNone/>
            </a:pPr>
            <a:r>
              <a:rPr lang="en-GB" sz="2400" b="1" dirty="0" err="1">
                <a:latin typeface="Aptos" panose="020B0004020202020204" pitchFamily="34" charset="0"/>
              </a:rPr>
              <a:t>KCSiE</a:t>
            </a:r>
            <a:r>
              <a:rPr lang="en-GB" sz="2400" b="1" dirty="0">
                <a:latin typeface="Aptos" panose="020B0004020202020204" pitchFamily="34" charset="0"/>
              </a:rPr>
              <a:t> 2025 Para 177. </a:t>
            </a:r>
          </a:p>
          <a:p>
            <a:pPr marL="0" indent="0">
              <a:buNone/>
            </a:pPr>
            <a:endParaRPr lang="en-GB" sz="2400" dirty="0">
              <a:latin typeface="Aptos" panose="020B0004020202020204" pitchFamily="34" charset="0"/>
            </a:endParaRPr>
          </a:p>
          <a:p>
            <a:pPr marL="0" indent="0">
              <a:buNone/>
            </a:pPr>
            <a:r>
              <a:rPr lang="en-GB" sz="2400" dirty="0">
                <a:latin typeface="Aptos" panose="020B0004020202020204" pitchFamily="34" charset="0"/>
              </a:rPr>
              <a:t>Children being absent from education for prolonged periods and/or on repeat </a:t>
            </a:r>
          </a:p>
          <a:p>
            <a:pPr marL="0" indent="0">
              <a:buNone/>
            </a:pPr>
            <a:r>
              <a:rPr lang="en-GB" sz="2400" dirty="0">
                <a:latin typeface="Aptos" panose="020B0004020202020204" pitchFamily="34" charset="0"/>
              </a:rPr>
              <a:t>occasions can act as a vital warning sign to a range of safeguarding issues </a:t>
            </a:r>
          </a:p>
          <a:p>
            <a:pPr marL="0" indent="0">
              <a:buNone/>
            </a:pPr>
            <a:r>
              <a:rPr lang="en-GB" sz="2400" dirty="0">
                <a:latin typeface="Aptos" panose="020B0004020202020204" pitchFamily="34" charset="0"/>
              </a:rPr>
              <a:t>including neglect, child sexual and child criminal exploitation - particularly county lines.</a:t>
            </a:r>
          </a:p>
          <a:p>
            <a:pPr marL="0" indent="0">
              <a:buNone/>
            </a:pPr>
            <a:endParaRPr lang="en-GB" sz="2400" dirty="0">
              <a:latin typeface="Aptos" panose="020B0004020202020204" pitchFamily="34" charset="0"/>
            </a:endParaRPr>
          </a:p>
          <a:p>
            <a:pPr marL="0" indent="0">
              <a:buNone/>
            </a:pPr>
            <a:r>
              <a:rPr lang="en-GB" sz="2400" dirty="0">
                <a:latin typeface="Aptos" panose="020B0004020202020204" pitchFamily="34" charset="0"/>
                <a:hlinkClick r:id="rId3"/>
              </a:rPr>
              <a:t>Working together to improve school attendance DfE guidance</a:t>
            </a:r>
            <a:r>
              <a:rPr lang="en-GB" sz="2400" dirty="0">
                <a:latin typeface="Aptos" panose="020B0004020202020204" pitchFamily="34" charset="0"/>
              </a:rPr>
              <a:t> </a:t>
            </a:r>
          </a:p>
          <a:p>
            <a:pPr marL="0" indent="0">
              <a:buNone/>
            </a:pPr>
            <a:r>
              <a:rPr lang="en-GB" sz="2400" dirty="0">
                <a:highlight>
                  <a:srgbClr val="FFFF00"/>
                </a:highlight>
                <a:latin typeface="Aptos" panose="020B0004020202020204" pitchFamily="34" charset="0"/>
              </a:rPr>
              <a:t>now statutory guidance</a:t>
            </a:r>
          </a:p>
        </p:txBody>
      </p:sp>
    </p:spTree>
    <p:extLst>
      <p:ext uri="{BB962C8B-B14F-4D97-AF65-F5344CB8AC3E}">
        <p14:creationId xmlns:p14="http://schemas.microsoft.com/office/powerpoint/2010/main" val="3397408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2AC23529-6EB9-6787-C7E8-7A7E9CC124C2}"/>
              </a:ext>
            </a:extLst>
          </p:cNvPr>
          <p:cNvSpPr>
            <a:spLocks noGrp="1" noChangeArrowheads="1"/>
          </p:cNvSpPr>
          <p:nvPr>
            <p:ph type="title"/>
          </p:nvPr>
        </p:nvSpPr>
        <p:spPr>
          <a:xfrm>
            <a:off x="705644" y="147320"/>
            <a:ext cx="10780712" cy="1143000"/>
          </a:xfrm>
        </p:spPr>
        <p:txBody>
          <a:bodyPr/>
          <a:lstStyle/>
          <a:p>
            <a:pPr algn="ctr"/>
            <a:r>
              <a:rPr lang="en-GB" altLang="en-US" sz="2800" b="1" dirty="0">
                <a:latin typeface="Aptos" panose="020B0004020202020204" pitchFamily="34" charset="0"/>
              </a:rPr>
              <a:t>Children with increased vulnerabilities and at greater risk of harm</a:t>
            </a:r>
          </a:p>
        </p:txBody>
      </p:sp>
      <p:sp>
        <p:nvSpPr>
          <p:cNvPr id="5" name="Content Placeholder 4">
            <a:extLst>
              <a:ext uri="{FF2B5EF4-FFF2-40B4-BE49-F238E27FC236}">
                <a16:creationId xmlns:a16="http://schemas.microsoft.com/office/drawing/2014/main" id="{1B5B3C1D-2DD6-5CB1-F219-0C6FD0A6DE16}"/>
              </a:ext>
            </a:extLst>
          </p:cNvPr>
          <p:cNvSpPr>
            <a:spLocks noGrp="1"/>
          </p:cNvSpPr>
          <p:nvPr>
            <p:ph sz="half" idx="1"/>
          </p:nvPr>
        </p:nvSpPr>
        <p:spPr>
          <a:xfrm>
            <a:off x="692152" y="1388512"/>
            <a:ext cx="11011533" cy="4179168"/>
          </a:xfrm>
          <a:solidFill>
            <a:schemeClr val="bg1">
              <a:lumMod val="95000"/>
            </a:schemeClr>
          </a:solidFill>
        </p:spPr>
        <p:txBody>
          <a:bodyPr/>
          <a:lstStyle/>
          <a:p>
            <a:pPr marL="0" indent="0">
              <a:buNone/>
            </a:pPr>
            <a:r>
              <a:rPr lang="en-GB" sz="2400" dirty="0">
                <a:latin typeface="Aptos" panose="020B0004020202020204" pitchFamily="34" charset="0"/>
              </a:rPr>
              <a:t>It is important we understand the </a:t>
            </a:r>
            <a:r>
              <a:rPr lang="en-GB" altLang="en-US" sz="2400" b="1" dirty="0">
                <a:latin typeface="Aptos" panose="020B0004020202020204" pitchFamily="34" charset="0"/>
              </a:rPr>
              <a:t>factors that may increase a child's vulnerability to abuse or neglect or susceptibility to radicalisation and why.</a:t>
            </a:r>
            <a:endParaRPr lang="en-GB" sz="2400" dirty="0">
              <a:latin typeface="Aptos" panose="020B0004020202020204" pitchFamily="34" charset="0"/>
            </a:endParaRPr>
          </a:p>
          <a:p>
            <a:pPr marL="0" indent="0">
              <a:buNone/>
            </a:pPr>
            <a:r>
              <a:rPr lang="en-GB" sz="2400" dirty="0">
                <a:latin typeface="Aptos" panose="020B0004020202020204" pitchFamily="34" charset="0"/>
              </a:rPr>
              <a:t>Children and young people </a:t>
            </a:r>
          </a:p>
          <a:p>
            <a:pPr marL="514350" indent="-514350">
              <a:buFont typeface="+mj-lt"/>
              <a:buAutoNum type="arabicPeriod"/>
            </a:pPr>
            <a:r>
              <a:rPr lang="en-GB" sz="2400" dirty="0">
                <a:latin typeface="Aptos" panose="020B0004020202020204" pitchFamily="34" charset="0"/>
              </a:rPr>
              <a:t>With identified SEND or certain health conditions</a:t>
            </a:r>
          </a:p>
          <a:p>
            <a:pPr marL="514350" indent="-514350">
              <a:buFont typeface="+mj-lt"/>
              <a:buAutoNum type="arabicPeriod"/>
            </a:pPr>
            <a:r>
              <a:rPr lang="en-GB" sz="2400" dirty="0">
                <a:latin typeface="Aptos" panose="020B0004020202020204" pitchFamily="34" charset="0"/>
              </a:rPr>
              <a:t>Who are LGBT+</a:t>
            </a:r>
          </a:p>
          <a:p>
            <a:pPr marL="514350" indent="-514350">
              <a:buFont typeface="+mj-lt"/>
              <a:buAutoNum type="arabicPeriod"/>
            </a:pPr>
            <a:r>
              <a:rPr lang="en-GB" sz="2400" dirty="0">
                <a:latin typeface="Aptos" panose="020B0004020202020204" pitchFamily="34" charset="0"/>
              </a:rPr>
              <a:t>Who are experiencing mental health problems</a:t>
            </a:r>
          </a:p>
          <a:p>
            <a:pPr marL="514350" indent="-514350">
              <a:buFont typeface="+mj-lt"/>
              <a:buAutoNum type="arabicPeriod"/>
            </a:pPr>
            <a:r>
              <a:rPr lang="en-GB" sz="2400" dirty="0">
                <a:latin typeface="Aptos" panose="020B0004020202020204" pitchFamily="34" charset="0"/>
              </a:rPr>
              <a:t>Children looked after, previously looked after (CLA/PLAC)</a:t>
            </a:r>
          </a:p>
          <a:p>
            <a:pPr marL="514350" indent="-514350">
              <a:buFont typeface="+mj-lt"/>
              <a:buAutoNum type="arabicPeriod"/>
            </a:pPr>
            <a:r>
              <a:rPr lang="en-GB" sz="2400" dirty="0">
                <a:latin typeface="Aptos" panose="020B0004020202020204" pitchFamily="34" charset="0"/>
              </a:rPr>
              <a:t>Absent from education</a:t>
            </a:r>
          </a:p>
          <a:p>
            <a:pPr marL="0" indent="0">
              <a:buNone/>
            </a:pPr>
            <a:r>
              <a:rPr lang="en-GB" sz="2000" i="1" dirty="0">
                <a:latin typeface="Aptos" panose="020B0004020202020204" pitchFamily="34" charset="0"/>
              </a:rPr>
              <a:t>Note this list is not exhaustive, staff are required to maintain a vigilance with all children and young people and report concerns where a vulnerability increases.</a:t>
            </a:r>
          </a:p>
        </p:txBody>
      </p:sp>
    </p:spTree>
    <p:extLst>
      <p:ext uri="{BB962C8B-B14F-4D97-AF65-F5344CB8AC3E}">
        <p14:creationId xmlns:p14="http://schemas.microsoft.com/office/powerpoint/2010/main" val="1262018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73452-33AF-8C32-7F90-265E62868E04}"/>
              </a:ext>
            </a:extLst>
          </p:cNvPr>
          <p:cNvSpPr>
            <a:spLocks noGrp="1"/>
          </p:cNvSpPr>
          <p:nvPr>
            <p:ph type="title"/>
          </p:nvPr>
        </p:nvSpPr>
        <p:spPr>
          <a:xfrm>
            <a:off x="1499616" y="192219"/>
            <a:ext cx="9897707" cy="1143000"/>
          </a:xfrm>
        </p:spPr>
        <p:txBody>
          <a:bodyPr/>
          <a:lstStyle/>
          <a:p>
            <a:pPr algn="ctr"/>
            <a:r>
              <a:rPr lang="en-GB" b="1" dirty="0">
                <a:latin typeface="Aptos" panose="020B0004020202020204" pitchFamily="34" charset="0"/>
              </a:rPr>
              <a:t>Female Genital Mutilation (FGM)</a:t>
            </a:r>
          </a:p>
        </p:txBody>
      </p:sp>
      <p:sp>
        <p:nvSpPr>
          <p:cNvPr id="3" name="Content Placeholder 2">
            <a:extLst>
              <a:ext uri="{FF2B5EF4-FFF2-40B4-BE49-F238E27FC236}">
                <a16:creationId xmlns:a16="http://schemas.microsoft.com/office/drawing/2014/main" id="{D4F059B5-D8D0-D97E-64FA-8B66B8AB2125}"/>
              </a:ext>
            </a:extLst>
          </p:cNvPr>
          <p:cNvSpPr>
            <a:spLocks noGrp="1"/>
          </p:cNvSpPr>
          <p:nvPr>
            <p:ph idx="1"/>
          </p:nvPr>
        </p:nvSpPr>
        <p:spPr>
          <a:xfrm>
            <a:off x="397684" y="1335218"/>
            <a:ext cx="10780183" cy="4181661"/>
          </a:xfrm>
        </p:spPr>
        <p:txBody>
          <a:bodyPr/>
          <a:lstStyle/>
          <a:p>
            <a:pPr marL="0" indent="0">
              <a:buNone/>
            </a:pPr>
            <a:r>
              <a:rPr lang="en-GB" sz="2400" b="1" dirty="0" err="1">
                <a:latin typeface="Aptos" panose="020B0004020202020204" pitchFamily="34" charset="0"/>
              </a:rPr>
              <a:t>KCSiE</a:t>
            </a:r>
            <a:r>
              <a:rPr lang="en-GB" sz="2400" b="1" dirty="0">
                <a:latin typeface="Aptos" panose="020B0004020202020204" pitchFamily="34" charset="0"/>
              </a:rPr>
              <a:t> 2025 para 42:</a:t>
            </a:r>
          </a:p>
          <a:p>
            <a:r>
              <a:rPr lang="en-GB" sz="2400" dirty="0">
                <a:latin typeface="Aptos" panose="020B0004020202020204" pitchFamily="34" charset="0"/>
              </a:rPr>
              <a:t>Whilst </a:t>
            </a:r>
            <a:r>
              <a:rPr lang="en-GB" sz="2400" b="1" dirty="0">
                <a:latin typeface="Aptos" panose="020B0004020202020204" pitchFamily="34" charset="0"/>
              </a:rPr>
              <a:t>all </a:t>
            </a:r>
            <a:r>
              <a:rPr lang="en-GB" sz="2400" dirty="0">
                <a:latin typeface="Aptos" panose="020B0004020202020204" pitchFamily="34" charset="0"/>
              </a:rPr>
              <a:t>staff should speak to the DSL or DDSL with regard to any concerns about FGM, there is a specific </a:t>
            </a:r>
            <a:r>
              <a:rPr lang="en-GB" sz="2400" b="1" dirty="0">
                <a:latin typeface="Aptos" panose="020B0004020202020204" pitchFamily="34" charset="0"/>
              </a:rPr>
              <a:t>legal duty on teachers.  </a:t>
            </a:r>
            <a:r>
              <a:rPr lang="en-GB" sz="2400" dirty="0">
                <a:latin typeface="Aptos" panose="020B0004020202020204" pitchFamily="34" charset="0"/>
              </a:rPr>
              <a:t>If a teacher, in the course of their work in the profession, </a:t>
            </a:r>
            <a:r>
              <a:rPr lang="en-GB" sz="2400" dirty="0">
                <a:highlight>
                  <a:srgbClr val="FF0000"/>
                </a:highlight>
                <a:latin typeface="Aptos" panose="020B0004020202020204" pitchFamily="34" charset="0"/>
              </a:rPr>
              <a:t>discovers</a:t>
            </a:r>
            <a:r>
              <a:rPr lang="en-GB" sz="2400" dirty="0">
                <a:latin typeface="Aptos" panose="020B0004020202020204" pitchFamily="34" charset="0"/>
              </a:rPr>
              <a:t> that an act of FGM appears to have been carried out on a girl under the age of 18, </a:t>
            </a:r>
            <a:r>
              <a:rPr lang="en-GB" sz="2400" dirty="0">
                <a:highlight>
                  <a:srgbClr val="FF0000"/>
                </a:highlight>
                <a:latin typeface="Aptos" panose="020B0004020202020204" pitchFamily="34" charset="0"/>
              </a:rPr>
              <a:t>the teacher </a:t>
            </a:r>
            <a:r>
              <a:rPr lang="en-GB" sz="2400" b="1" dirty="0">
                <a:highlight>
                  <a:srgbClr val="FF0000"/>
                </a:highlight>
                <a:latin typeface="Aptos" panose="020B0004020202020204" pitchFamily="34" charset="0"/>
              </a:rPr>
              <a:t>must </a:t>
            </a:r>
            <a:r>
              <a:rPr lang="en-GB" sz="2400" dirty="0">
                <a:highlight>
                  <a:srgbClr val="FF0000"/>
                </a:highlight>
                <a:latin typeface="Aptos" panose="020B0004020202020204" pitchFamily="34" charset="0"/>
              </a:rPr>
              <a:t>report this to the police</a:t>
            </a:r>
            <a:r>
              <a:rPr lang="en-GB" sz="2400" dirty="0">
                <a:latin typeface="Aptos" panose="020B0004020202020204" pitchFamily="34" charset="0"/>
              </a:rPr>
              <a:t>.</a:t>
            </a:r>
          </a:p>
          <a:p>
            <a:r>
              <a:rPr lang="en-GB" sz="2400" dirty="0">
                <a:latin typeface="Aptos" panose="020B0004020202020204" pitchFamily="34" charset="0"/>
              </a:rPr>
              <a:t>This mandatory reporting duty was placed on teachers since 31 October 2015.</a:t>
            </a:r>
          </a:p>
          <a:p>
            <a:r>
              <a:rPr lang="en-GB" sz="2400" b="1" dirty="0">
                <a:latin typeface="Aptos" panose="020B0004020202020204" pitchFamily="34" charset="0"/>
              </a:rPr>
              <a:t>FGM </a:t>
            </a:r>
            <a:r>
              <a:rPr lang="en-GB" sz="2400" dirty="0">
                <a:latin typeface="Aptos" panose="020B0004020202020204" pitchFamily="34" charset="0"/>
              </a:rPr>
              <a:t>comprises all procedures involving partial or total removal of the external female genitalia or other injury to the female genital organs.  </a:t>
            </a:r>
            <a:r>
              <a:rPr lang="en-GB" sz="2400" dirty="0">
                <a:highlight>
                  <a:srgbClr val="FFFF00"/>
                </a:highlight>
                <a:latin typeface="Aptos" panose="020B0004020202020204" pitchFamily="34" charset="0"/>
              </a:rPr>
              <a:t>It is </a:t>
            </a:r>
            <a:r>
              <a:rPr lang="en-GB" sz="2400" b="1" dirty="0">
                <a:highlight>
                  <a:srgbClr val="FFFF00"/>
                </a:highlight>
                <a:latin typeface="Aptos" panose="020B0004020202020204" pitchFamily="34" charset="0"/>
              </a:rPr>
              <a:t>illegal</a:t>
            </a:r>
            <a:r>
              <a:rPr lang="en-GB" sz="2400" dirty="0">
                <a:highlight>
                  <a:srgbClr val="FFFF00"/>
                </a:highlight>
                <a:latin typeface="Aptos" panose="020B0004020202020204" pitchFamily="34" charset="0"/>
              </a:rPr>
              <a:t> in the UK and a form of </a:t>
            </a:r>
            <a:r>
              <a:rPr lang="en-GB" sz="2400" b="1" dirty="0">
                <a:highlight>
                  <a:srgbClr val="FFFF00"/>
                </a:highlight>
                <a:latin typeface="Aptos" panose="020B0004020202020204" pitchFamily="34" charset="0"/>
              </a:rPr>
              <a:t>child abuse</a:t>
            </a:r>
            <a:r>
              <a:rPr lang="en-GB" sz="2400" dirty="0">
                <a:highlight>
                  <a:srgbClr val="FFFF00"/>
                </a:highlight>
                <a:latin typeface="Aptos" panose="020B0004020202020204" pitchFamily="34" charset="0"/>
              </a:rPr>
              <a:t> with long-lasting harmful consequences.</a:t>
            </a:r>
          </a:p>
          <a:p>
            <a:endParaRPr lang="en-GB" b="1" dirty="0"/>
          </a:p>
          <a:p>
            <a:endParaRPr lang="en-GB" dirty="0"/>
          </a:p>
        </p:txBody>
      </p:sp>
    </p:spTree>
    <p:extLst>
      <p:ext uri="{BB962C8B-B14F-4D97-AF65-F5344CB8AC3E}">
        <p14:creationId xmlns:p14="http://schemas.microsoft.com/office/powerpoint/2010/main" val="848583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714D3-EEE0-3BCC-2478-890760AC0505}"/>
              </a:ext>
            </a:extLst>
          </p:cNvPr>
          <p:cNvSpPr>
            <a:spLocks noGrp="1"/>
          </p:cNvSpPr>
          <p:nvPr>
            <p:ph type="title"/>
          </p:nvPr>
        </p:nvSpPr>
        <p:spPr>
          <a:xfrm>
            <a:off x="705908" y="169688"/>
            <a:ext cx="10780183" cy="1143000"/>
          </a:xfrm>
        </p:spPr>
        <p:txBody>
          <a:bodyPr/>
          <a:lstStyle/>
          <a:p>
            <a:pPr algn="ctr"/>
            <a:r>
              <a:rPr lang="en-GB" sz="3600" b="1" dirty="0">
                <a:latin typeface="Aptos" panose="020B0004020202020204" pitchFamily="34" charset="0"/>
              </a:rPr>
              <a:t>Domestic abuse</a:t>
            </a:r>
          </a:p>
        </p:txBody>
      </p:sp>
      <p:sp>
        <p:nvSpPr>
          <p:cNvPr id="3" name="Content Placeholder 2">
            <a:extLst>
              <a:ext uri="{FF2B5EF4-FFF2-40B4-BE49-F238E27FC236}">
                <a16:creationId xmlns:a16="http://schemas.microsoft.com/office/drawing/2014/main" id="{6364F406-320B-E944-82E6-2015F5736F81}"/>
              </a:ext>
            </a:extLst>
          </p:cNvPr>
          <p:cNvSpPr>
            <a:spLocks noGrp="1"/>
          </p:cNvSpPr>
          <p:nvPr>
            <p:ph idx="1"/>
          </p:nvPr>
        </p:nvSpPr>
        <p:spPr>
          <a:xfrm>
            <a:off x="335690" y="1131377"/>
            <a:ext cx="11489517" cy="4635440"/>
          </a:xfrm>
          <a:solidFill>
            <a:schemeClr val="bg1">
              <a:lumMod val="95000"/>
            </a:schemeClr>
          </a:solidFill>
        </p:spPr>
        <p:txBody>
          <a:bodyPr/>
          <a:lstStyle/>
          <a:p>
            <a:pPr marL="0" indent="0">
              <a:buNone/>
            </a:pPr>
            <a:r>
              <a:rPr lang="en-GB" sz="2400" dirty="0">
                <a:latin typeface="Aptos" panose="020B0004020202020204" pitchFamily="34" charset="0"/>
              </a:rPr>
              <a:t>All children can witness and be adversely affected by domestic abuse in the context of their home life where domestic abuse occurs between family member. Many children who experience domestic abuse are missed.</a:t>
            </a:r>
          </a:p>
          <a:p>
            <a:pPr marL="0" indent="0">
              <a:buNone/>
            </a:pPr>
            <a:r>
              <a:rPr lang="en-GB" sz="2000" b="1" dirty="0">
                <a:latin typeface="Aptos" panose="020B0004020202020204" pitchFamily="34" charset="0"/>
              </a:rPr>
              <a:t>Signs of exposure to DA may include:</a:t>
            </a:r>
          </a:p>
          <a:p>
            <a:pPr>
              <a:spcBef>
                <a:spcPts val="0"/>
              </a:spcBef>
            </a:pPr>
            <a:r>
              <a:rPr lang="en-GB" sz="2000" dirty="0">
                <a:latin typeface="Aptos" panose="020B0004020202020204" pitchFamily="34" charset="0"/>
              </a:rPr>
              <a:t>The development of mental health problems</a:t>
            </a:r>
          </a:p>
          <a:p>
            <a:pPr>
              <a:spcBef>
                <a:spcPts val="0"/>
              </a:spcBef>
            </a:pPr>
            <a:r>
              <a:rPr lang="en-GB" sz="2000" dirty="0">
                <a:latin typeface="Aptos" panose="020B0004020202020204" pitchFamily="34" charset="0"/>
              </a:rPr>
              <a:t>Difficulty sleeping</a:t>
            </a:r>
          </a:p>
          <a:p>
            <a:pPr>
              <a:spcBef>
                <a:spcPts val="0"/>
              </a:spcBef>
            </a:pPr>
            <a:r>
              <a:rPr lang="en-GB" sz="2000" dirty="0">
                <a:latin typeface="Aptos" panose="020B0004020202020204" pitchFamily="34" charset="0"/>
              </a:rPr>
              <a:t>Lower attainment</a:t>
            </a:r>
          </a:p>
          <a:p>
            <a:pPr>
              <a:spcBef>
                <a:spcPts val="0"/>
              </a:spcBef>
            </a:pPr>
            <a:r>
              <a:rPr lang="en-GB" sz="2000" dirty="0">
                <a:latin typeface="Aptos" panose="020B0004020202020204" pitchFamily="34" charset="0"/>
              </a:rPr>
              <a:t>Difficulty regulation their emotions</a:t>
            </a:r>
          </a:p>
          <a:p>
            <a:pPr>
              <a:spcBef>
                <a:spcPts val="0"/>
              </a:spcBef>
            </a:pPr>
            <a:r>
              <a:rPr lang="en-GB" sz="2000" dirty="0">
                <a:latin typeface="Aptos" panose="020B0004020202020204" pitchFamily="34" charset="0"/>
              </a:rPr>
              <a:t>Self-harm</a:t>
            </a:r>
          </a:p>
          <a:p>
            <a:pPr>
              <a:spcBef>
                <a:spcPts val="0"/>
              </a:spcBef>
            </a:pPr>
            <a:r>
              <a:rPr lang="en-GB" sz="2000" dirty="0">
                <a:latin typeface="Aptos" panose="020B0004020202020204" pitchFamily="34" charset="0"/>
              </a:rPr>
              <a:t>Substance use</a:t>
            </a:r>
          </a:p>
          <a:p>
            <a:pPr>
              <a:spcBef>
                <a:spcPts val="0"/>
              </a:spcBef>
            </a:pPr>
            <a:endParaRPr lang="en-GB" sz="2000" dirty="0">
              <a:latin typeface="Aptos" panose="020B0004020202020204" pitchFamily="34" charset="0"/>
            </a:endParaRPr>
          </a:p>
          <a:p>
            <a:pPr marL="0" indent="0">
              <a:spcBef>
                <a:spcPts val="0"/>
              </a:spcBef>
              <a:buNone/>
            </a:pPr>
            <a:r>
              <a:rPr lang="en-GB" sz="2000" b="1" dirty="0">
                <a:latin typeface="Aptos" panose="020B0004020202020204" pitchFamily="34" charset="0"/>
              </a:rPr>
              <a:t>Refuge runs the National Domestic Abuse Helpline, </a:t>
            </a:r>
          </a:p>
          <a:p>
            <a:pPr marL="0" indent="0">
              <a:spcBef>
                <a:spcPts val="0"/>
              </a:spcBef>
              <a:buNone/>
            </a:pPr>
            <a:r>
              <a:rPr lang="en-GB" sz="2000" b="1" dirty="0">
                <a:latin typeface="Aptos" panose="020B0004020202020204" pitchFamily="34" charset="0"/>
              </a:rPr>
              <a:t>24 hours a day on 0808 2000 247.</a:t>
            </a:r>
          </a:p>
          <a:p>
            <a:pPr marL="0" indent="0">
              <a:spcBef>
                <a:spcPts val="0"/>
              </a:spcBef>
              <a:buNone/>
            </a:pPr>
            <a:r>
              <a:rPr lang="en-GB" sz="2000" b="1" dirty="0">
                <a:latin typeface="Aptos" panose="020B0004020202020204" pitchFamily="34" charset="0"/>
                <a:hlinkClick r:id="rId3"/>
              </a:rPr>
              <a:t>								Operation Encompass</a:t>
            </a:r>
            <a:endParaRPr lang="en-GB" sz="2000" b="1" dirty="0">
              <a:latin typeface="Aptos" panose="020B0004020202020204" pitchFamily="34" charset="0"/>
            </a:endParaRPr>
          </a:p>
        </p:txBody>
      </p:sp>
      <p:pic>
        <p:nvPicPr>
          <p:cNvPr id="5" name="Picture 4">
            <a:extLst>
              <a:ext uri="{FF2B5EF4-FFF2-40B4-BE49-F238E27FC236}">
                <a16:creationId xmlns:a16="http://schemas.microsoft.com/office/drawing/2014/main" id="{7EA81708-965D-0682-ACF9-4FE117D74B6F}"/>
              </a:ext>
            </a:extLst>
          </p:cNvPr>
          <p:cNvPicPr>
            <a:picLocks noChangeAspect="1"/>
          </p:cNvPicPr>
          <p:nvPr/>
        </p:nvPicPr>
        <p:blipFill>
          <a:blip r:embed="rId4"/>
          <a:stretch>
            <a:fillRect/>
          </a:stretch>
        </p:blipFill>
        <p:spPr>
          <a:xfrm>
            <a:off x="6807723" y="2445054"/>
            <a:ext cx="4678368" cy="2097956"/>
          </a:xfrm>
          <a:prstGeom prst="rect">
            <a:avLst/>
          </a:prstGeom>
        </p:spPr>
      </p:pic>
    </p:spTree>
    <p:extLst>
      <p:ext uri="{BB962C8B-B14F-4D97-AF65-F5344CB8AC3E}">
        <p14:creationId xmlns:p14="http://schemas.microsoft.com/office/powerpoint/2010/main" val="3206733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D88A1E-F044-FEF9-7441-EF0688F7C29A}"/>
              </a:ext>
            </a:extLst>
          </p:cNvPr>
          <p:cNvSpPr>
            <a:spLocks noGrp="1"/>
          </p:cNvSpPr>
          <p:nvPr>
            <p:ph idx="1"/>
          </p:nvPr>
        </p:nvSpPr>
        <p:spPr>
          <a:xfrm>
            <a:off x="684650" y="1217386"/>
            <a:ext cx="10822699" cy="4161421"/>
          </a:xfrm>
          <a:solidFill>
            <a:schemeClr val="bg1">
              <a:lumMod val="95000"/>
            </a:schemeClr>
          </a:solidFill>
        </p:spPr>
        <p:txBody>
          <a:bodyPr>
            <a:noAutofit/>
          </a:bodyPr>
          <a:lstStyle/>
          <a:p>
            <a:pPr marL="0" indent="0">
              <a:buFontTx/>
              <a:buNone/>
              <a:defRPr/>
            </a:pPr>
            <a:r>
              <a:rPr lang="en-US" sz="2000" b="1" dirty="0">
                <a:latin typeface="Aptos" panose="020B0004020202020204" pitchFamily="34" charset="0"/>
              </a:rPr>
              <a:t>KCSiE 2025 para </a:t>
            </a:r>
            <a:r>
              <a:rPr lang="en-GB" sz="2000" b="1" dirty="0">
                <a:latin typeface="Aptos" panose="020B0004020202020204" pitchFamily="34" charset="0"/>
              </a:rPr>
              <a:t>135.</a:t>
            </a:r>
            <a:r>
              <a:rPr lang="en-GB" sz="1800" dirty="0">
                <a:latin typeface="Aptos" panose="020B0004020202020204" pitchFamily="34" charset="0"/>
              </a:rPr>
              <a:t> The breadth of issues classified within online safety is considerable and ever </a:t>
            </a:r>
          </a:p>
          <a:p>
            <a:pPr marL="0" indent="0">
              <a:buFontTx/>
              <a:buNone/>
              <a:defRPr/>
            </a:pPr>
            <a:r>
              <a:rPr lang="en-GB" sz="1800" dirty="0">
                <a:latin typeface="Aptos" panose="020B0004020202020204" pitchFamily="34" charset="0"/>
              </a:rPr>
              <a:t>evolving, but can be categorised into four areas of risk:</a:t>
            </a:r>
          </a:p>
          <a:p>
            <a:pPr>
              <a:defRPr/>
            </a:pPr>
            <a:r>
              <a:rPr lang="en-GB" sz="1800" b="1" dirty="0">
                <a:latin typeface="Aptos" panose="020B0004020202020204" pitchFamily="34" charset="0"/>
              </a:rPr>
              <a:t>content: </a:t>
            </a:r>
            <a:r>
              <a:rPr lang="en-GB" sz="1800" dirty="0">
                <a:latin typeface="Aptos" panose="020B0004020202020204" pitchFamily="34" charset="0"/>
              </a:rPr>
              <a:t>being exposed to illegal, inappropriate, or harmful content, for example: pornography, racism, misogyny, self-harm, suicide, anti-Semitism, radicalisation, extremism, </a:t>
            </a:r>
            <a:r>
              <a:rPr lang="en-GB" sz="1800" dirty="0">
                <a:highlight>
                  <a:srgbClr val="FFFF00"/>
                </a:highlight>
                <a:latin typeface="Aptos" panose="020B0004020202020204" pitchFamily="34" charset="0"/>
              </a:rPr>
              <a:t>misinformation, disinformation (including fake news) and conspiracy theories. </a:t>
            </a:r>
          </a:p>
          <a:p>
            <a:pPr>
              <a:defRPr/>
            </a:pPr>
            <a:r>
              <a:rPr lang="en-GB" sz="1800" b="1" dirty="0">
                <a:latin typeface="Aptos" panose="020B0004020202020204" pitchFamily="34" charset="0"/>
              </a:rPr>
              <a:t>contact</a:t>
            </a:r>
            <a:r>
              <a:rPr lang="en-GB" sz="1800" dirty="0">
                <a:latin typeface="Aptos" panose="020B0004020202020204" pitchFamily="34" charset="0"/>
              </a:rPr>
              <a:t>: being subjected to harmful online interaction with other users; for example: peer to peer pressure, commercial advertising and adults posing as children or young adults with the intention to groom or exploit them for sexual, criminal, financial or other purposes. </a:t>
            </a:r>
          </a:p>
          <a:p>
            <a:pPr>
              <a:defRPr/>
            </a:pPr>
            <a:r>
              <a:rPr lang="en-GB" sz="1800" b="1" dirty="0">
                <a:latin typeface="Aptos" panose="020B0004020202020204" pitchFamily="34" charset="0"/>
              </a:rPr>
              <a:t>conduct: </a:t>
            </a:r>
            <a:r>
              <a:rPr lang="en-GB" sz="1800" dirty="0">
                <a:latin typeface="Aptos" panose="020B0004020202020204" pitchFamily="34" charset="0"/>
              </a:rPr>
              <a:t>online behaviour that increases the likelihood of, or causes, harm; for example, making, sending and receiving explicit images (e.g. consensual and non-consensual sharing of nudes and semi-nudes and/or pornography, sharing other explicit images and online bullying, and</a:t>
            </a:r>
          </a:p>
          <a:p>
            <a:pPr>
              <a:defRPr/>
            </a:pPr>
            <a:r>
              <a:rPr lang="en-GB" sz="1800" b="1" dirty="0">
                <a:latin typeface="Aptos" panose="020B0004020202020204" pitchFamily="34" charset="0"/>
              </a:rPr>
              <a:t>commerce: </a:t>
            </a:r>
            <a:r>
              <a:rPr lang="en-GB" sz="1800" dirty="0">
                <a:latin typeface="Aptos" panose="020B0004020202020204" pitchFamily="34" charset="0"/>
              </a:rPr>
              <a:t>risks such as online gambling, inappropriate advertising, phishing and or financial scams. If you feel your pupils, students or staff are at risk, please report it to the Anti-Phishing Working Group </a:t>
            </a:r>
            <a:endParaRPr lang="en-US" sz="1800" dirty="0">
              <a:latin typeface="Aptos" panose="020B0004020202020204" pitchFamily="34" charset="0"/>
            </a:endParaRPr>
          </a:p>
          <a:p>
            <a:pPr marL="0" indent="0">
              <a:buFontTx/>
              <a:buNone/>
              <a:defRPr/>
            </a:pPr>
            <a:endParaRPr lang="en-US" sz="2000" b="1" dirty="0">
              <a:highlight>
                <a:srgbClr val="FFFF00"/>
              </a:highlight>
              <a:latin typeface="Aptos" panose="020B0004020202020204" pitchFamily="34" charset="0"/>
              <a:hlinkClick r:id="rId3"/>
            </a:endParaRPr>
          </a:p>
          <a:p>
            <a:pPr marL="0" indent="0">
              <a:buFontTx/>
              <a:buNone/>
              <a:defRPr/>
            </a:pPr>
            <a:endParaRPr lang="en-US" sz="2000" b="1" dirty="0">
              <a:highlight>
                <a:srgbClr val="FFFF00"/>
              </a:highlight>
              <a:latin typeface="Aptos" panose="020B0004020202020204" pitchFamily="34" charset="0"/>
              <a:hlinkClick r:id="rId3"/>
            </a:endParaRPr>
          </a:p>
          <a:p>
            <a:pPr marL="0" indent="0">
              <a:buFontTx/>
              <a:buNone/>
              <a:defRPr/>
            </a:pPr>
            <a:endParaRPr lang="en-US" sz="2000" b="1" dirty="0">
              <a:highlight>
                <a:srgbClr val="FFFF00"/>
              </a:highlight>
              <a:latin typeface="Aptos" panose="020B0004020202020204" pitchFamily="34" charset="0"/>
              <a:hlinkClick r:id="rId3"/>
            </a:endParaRPr>
          </a:p>
          <a:p>
            <a:pPr marL="0" indent="0">
              <a:buFontTx/>
              <a:buNone/>
              <a:defRPr/>
            </a:pPr>
            <a:endParaRPr lang="en-US" sz="2000" b="1" dirty="0">
              <a:highlight>
                <a:srgbClr val="FFFF00"/>
              </a:highlight>
              <a:latin typeface="Aptos" panose="020B0004020202020204" pitchFamily="34" charset="0"/>
              <a:hlinkClick r:id="rId3"/>
            </a:endParaRPr>
          </a:p>
          <a:p>
            <a:pPr marL="0" indent="0">
              <a:buFontTx/>
              <a:buNone/>
              <a:defRPr/>
            </a:pPr>
            <a:endParaRPr lang="en-US" sz="2000" b="1" dirty="0">
              <a:highlight>
                <a:srgbClr val="FFFF00"/>
              </a:highlight>
              <a:latin typeface="Aptos" panose="020B0004020202020204" pitchFamily="34" charset="0"/>
              <a:hlinkClick r:id="rId3"/>
            </a:endParaRPr>
          </a:p>
          <a:p>
            <a:pPr marL="0" indent="0">
              <a:buFontTx/>
              <a:buNone/>
              <a:defRPr/>
            </a:pPr>
            <a:endParaRPr lang="en-US" sz="2000" b="1" dirty="0">
              <a:highlight>
                <a:srgbClr val="FFFF00"/>
              </a:highlight>
              <a:latin typeface="Aptos" panose="020B0004020202020204" pitchFamily="34" charset="0"/>
              <a:hlinkClick r:id="rId3"/>
            </a:endParaRPr>
          </a:p>
          <a:p>
            <a:pPr marL="0" indent="0">
              <a:buFontTx/>
              <a:buNone/>
              <a:defRPr/>
            </a:pPr>
            <a:endParaRPr lang="en-US" sz="2000" b="1" dirty="0">
              <a:highlight>
                <a:srgbClr val="FFFF00"/>
              </a:highlight>
              <a:latin typeface="Aptos" panose="020B0004020202020204" pitchFamily="34" charset="0"/>
              <a:hlinkClick r:id="rId3"/>
            </a:endParaRPr>
          </a:p>
          <a:p>
            <a:pPr marL="0" indent="0">
              <a:buFontTx/>
              <a:buNone/>
              <a:defRPr/>
            </a:pPr>
            <a:endParaRPr lang="en-US" sz="2000" b="1" dirty="0">
              <a:highlight>
                <a:srgbClr val="FFFF00"/>
              </a:highlight>
              <a:latin typeface="Aptos" panose="020B0004020202020204" pitchFamily="34" charset="0"/>
              <a:hlinkClick r:id="rId3"/>
            </a:endParaRPr>
          </a:p>
          <a:p>
            <a:pPr marL="0" indent="0">
              <a:buFontTx/>
              <a:buNone/>
              <a:defRPr/>
            </a:pPr>
            <a:endParaRPr lang="en-US" sz="2000" b="1" dirty="0">
              <a:highlight>
                <a:srgbClr val="FFFF00"/>
              </a:highlight>
              <a:latin typeface="Aptos" panose="020B0004020202020204" pitchFamily="34" charset="0"/>
              <a:hlinkClick r:id="rId3"/>
            </a:endParaRPr>
          </a:p>
          <a:p>
            <a:pPr marL="0" indent="0">
              <a:buFontTx/>
              <a:buNone/>
              <a:defRPr/>
            </a:pPr>
            <a:endParaRPr lang="en-US" sz="2000" b="1" dirty="0">
              <a:highlight>
                <a:srgbClr val="FFFF00"/>
              </a:highlight>
              <a:latin typeface="Aptos" panose="020B0004020202020204" pitchFamily="34" charset="0"/>
              <a:hlinkClick r:id="rId3"/>
            </a:endParaRPr>
          </a:p>
          <a:p>
            <a:pPr marL="0" indent="0">
              <a:buFontTx/>
              <a:buNone/>
              <a:defRPr/>
            </a:pPr>
            <a:r>
              <a:rPr lang="en-US" sz="2000" dirty="0" err="1">
                <a:highlight>
                  <a:srgbClr val="FFFF00"/>
                </a:highlight>
                <a:latin typeface="Aptos" panose="020B0004020202020204" pitchFamily="34" charset="0"/>
                <a:hlinkClick r:id="rId3"/>
              </a:rPr>
              <a:t>SWGfL</a:t>
            </a:r>
            <a:endParaRPr lang="en-US" sz="2000" dirty="0">
              <a:highlight>
                <a:srgbClr val="FFFF00"/>
              </a:highlight>
              <a:latin typeface="Aptos" panose="020B0004020202020204" pitchFamily="34" charset="0"/>
            </a:endParaRPr>
          </a:p>
        </p:txBody>
      </p:sp>
      <p:sp>
        <p:nvSpPr>
          <p:cNvPr id="7" name="Title 1">
            <a:extLst>
              <a:ext uri="{FF2B5EF4-FFF2-40B4-BE49-F238E27FC236}">
                <a16:creationId xmlns:a16="http://schemas.microsoft.com/office/drawing/2014/main" id="{EAD13B00-B8CA-34EE-5CA9-F44D17D42204}"/>
              </a:ext>
            </a:extLst>
          </p:cNvPr>
          <p:cNvSpPr txBox="1">
            <a:spLocks/>
          </p:cNvSpPr>
          <p:nvPr/>
        </p:nvSpPr>
        <p:spPr bwMode="auto">
          <a:xfrm>
            <a:off x="301625" y="74386"/>
            <a:ext cx="11744121" cy="1143000"/>
          </a:xfrm>
          <a:prstGeom prst="rect">
            <a:avLst/>
          </a:prstGeom>
          <a:noFill/>
          <a:ln>
            <a:noFill/>
          </a:ln>
        </p:spPr>
        <p:txBody>
          <a:bodyPr anchor="ctr"/>
          <a:lstStyle>
            <a:lvl1pPr algn="l" rtl="0" eaLnBrk="0" fontAlgn="base" hangingPunct="0">
              <a:spcBef>
                <a:spcPct val="0"/>
              </a:spcBef>
              <a:spcAft>
                <a:spcPct val="0"/>
              </a:spcAft>
              <a:defRPr sz="3200">
                <a:solidFill>
                  <a:srgbClr val="57B94B"/>
                </a:solidFill>
                <a:latin typeface="+mj-lt"/>
                <a:ea typeface="+mj-ea"/>
                <a:cs typeface="+mj-cs"/>
              </a:defRPr>
            </a:lvl1pPr>
            <a:lvl2pPr algn="l" rtl="0" eaLnBrk="0" fontAlgn="base" hangingPunct="0">
              <a:spcBef>
                <a:spcPct val="0"/>
              </a:spcBef>
              <a:spcAft>
                <a:spcPct val="0"/>
              </a:spcAft>
              <a:defRPr sz="3200">
                <a:solidFill>
                  <a:srgbClr val="57B94B"/>
                </a:solidFill>
                <a:latin typeface="Arial" charset="0"/>
              </a:defRPr>
            </a:lvl2pPr>
            <a:lvl3pPr algn="l" rtl="0" eaLnBrk="0" fontAlgn="base" hangingPunct="0">
              <a:spcBef>
                <a:spcPct val="0"/>
              </a:spcBef>
              <a:spcAft>
                <a:spcPct val="0"/>
              </a:spcAft>
              <a:defRPr sz="3200">
                <a:solidFill>
                  <a:srgbClr val="57B94B"/>
                </a:solidFill>
                <a:latin typeface="Arial" charset="0"/>
              </a:defRPr>
            </a:lvl3pPr>
            <a:lvl4pPr algn="l" rtl="0" eaLnBrk="0" fontAlgn="base" hangingPunct="0">
              <a:spcBef>
                <a:spcPct val="0"/>
              </a:spcBef>
              <a:spcAft>
                <a:spcPct val="0"/>
              </a:spcAft>
              <a:defRPr sz="3200">
                <a:solidFill>
                  <a:srgbClr val="57B94B"/>
                </a:solidFill>
                <a:latin typeface="Arial" charset="0"/>
              </a:defRPr>
            </a:lvl4pPr>
            <a:lvl5pPr algn="l" rtl="0" eaLnBrk="0" fontAlgn="base" hangingPunct="0">
              <a:spcBef>
                <a:spcPct val="0"/>
              </a:spcBef>
              <a:spcAft>
                <a:spcPct val="0"/>
              </a:spcAft>
              <a:defRPr sz="3200">
                <a:solidFill>
                  <a:srgbClr val="57B94B"/>
                </a:solidFill>
                <a:latin typeface="Arial"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57B94B"/>
                </a:solidFill>
                <a:effectLst/>
                <a:uLnTx/>
                <a:uFillTx/>
                <a:latin typeface="Aptos" panose="020B0004020202020204" pitchFamily="34" charset="0"/>
              </a:rPr>
              <a:t>Online safety and cyber security requirements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C338A-8E97-EACC-165C-813EAF2EDDD5}"/>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FD2B5DF2-60F8-D672-3D86-5297A476EB6E}"/>
              </a:ext>
            </a:extLst>
          </p:cNvPr>
          <p:cNvPicPr>
            <a:picLocks noGrp="1" noChangeAspect="1"/>
          </p:cNvPicPr>
          <p:nvPr>
            <p:ph idx="1"/>
          </p:nvPr>
        </p:nvPicPr>
        <p:blipFill>
          <a:blip r:embed="rId3"/>
          <a:stretch>
            <a:fillRect/>
          </a:stretch>
        </p:blipFill>
        <p:spPr>
          <a:xfrm>
            <a:off x="1" y="39282"/>
            <a:ext cx="12308304" cy="6923422"/>
          </a:xfrm>
          <a:prstGeom prst="rect">
            <a:avLst/>
          </a:prstGeom>
        </p:spPr>
      </p:pic>
    </p:spTree>
    <p:extLst>
      <p:ext uri="{BB962C8B-B14F-4D97-AF65-F5344CB8AC3E}">
        <p14:creationId xmlns:p14="http://schemas.microsoft.com/office/powerpoint/2010/main" val="3898237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B6396B-4CE6-5A92-BC84-E89F26C6D20D}"/>
              </a:ext>
            </a:extLst>
          </p:cNvPr>
          <p:cNvSpPr>
            <a:spLocks noGrp="1"/>
          </p:cNvSpPr>
          <p:nvPr>
            <p:ph type="title"/>
          </p:nvPr>
        </p:nvSpPr>
        <p:spPr>
          <a:xfrm>
            <a:off x="705643" y="2029159"/>
            <a:ext cx="10780713" cy="1143000"/>
          </a:xfrm>
        </p:spPr>
        <p:txBody>
          <a:bodyPr/>
          <a:lstStyle/>
          <a:p>
            <a:pPr algn="ctr"/>
            <a:r>
              <a:rPr lang="en-GB" sz="4400" b="1" dirty="0">
                <a:solidFill>
                  <a:schemeClr val="tx2"/>
                </a:solidFill>
                <a:latin typeface="Aptos" panose="020B0004020202020204" pitchFamily="34" charset="0"/>
              </a:rPr>
              <a:t>Listening to our children </a:t>
            </a:r>
            <a:br>
              <a:rPr lang="en-GB" sz="4400" b="1" dirty="0">
                <a:solidFill>
                  <a:schemeClr val="tx2"/>
                </a:solidFill>
                <a:latin typeface="Aptos" panose="020B0004020202020204" pitchFamily="34" charset="0"/>
              </a:rPr>
            </a:br>
            <a:r>
              <a:rPr lang="en-GB" sz="4400" b="1" dirty="0">
                <a:solidFill>
                  <a:schemeClr val="tx2"/>
                </a:solidFill>
                <a:latin typeface="Aptos" panose="020B0004020202020204" pitchFamily="34" charset="0"/>
              </a:rPr>
              <a:t>and young people</a:t>
            </a:r>
          </a:p>
        </p:txBody>
      </p:sp>
    </p:spTree>
    <p:extLst>
      <p:ext uri="{BB962C8B-B14F-4D97-AF65-F5344CB8AC3E}">
        <p14:creationId xmlns:p14="http://schemas.microsoft.com/office/powerpoint/2010/main" val="1956361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A5725-BA19-86A7-485F-5907637FBDB2}"/>
              </a:ext>
            </a:extLst>
          </p:cNvPr>
          <p:cNvSpPr>
            <a:spLocks noGrp="1"/>
          </p:cNvSpPr>
          <p:nvPr>
            <p:ph type="title"/>
          </p:nvPr>
        </p:nvSpPr>
        <p:spPr>
          <a:xfrm>
            <a:off x="613538" y="167640"/>
            <a:ext cx="10780183" cy="1143000"/>
          </a:xfrm>
        </p:spPr>
        <p:txBody>
          <a:bodyPr/>
          <a:lstStyle/>
          <a:p>
            <a:pPr algn="ctr"/>
            <a:r>
              <a:rPr lang="en-GB" dirty="0">
                <a:latin typeface="Aptos" panose="020B0004020202020204" pitchFamily="34" charset="0"/>
              </a:rPr>
              <a:t>The voices of our children</a:t>
            </a:r>
          </a:p>
        </p:txBody>
      </p:sp>
      <p:sp>
        <p:nvSpPr>
          <p:cNvPr id="3" name="Content Placeholder 2">
            <a:extLst>
              <a:ext uri="{FF2B5EF4-FFF2-40B4-BE49-F238E27FC236}">
                <a16:creationId xmlns:a16="http://schemas.microsoft.com/office/drawing/2014/main" id="{6CC510E9-B35F-96F3-A4B6-72CA8CF7DCFB}"/>
              </a:ext>
            </a:extLst>
          </p:cNvPr>
          <p:cNvSpPr>
            <a:spLocks noGrp="1"/>
          </p:cNvSpPr>
          <p:nvPr>
            <p:ph idx="1"/>
          </p:nvPr>
        </p:nvSpPr>
        <p:spPr>
          <a:xfrm>
            <a:off x="299634" y="1099153"/>
            <a:ext cx="11592732" cy="4058063"/>
          </a:xfrm>
          <a:solidFill>
            <a:schemeClr val="bg1">
              <a:lumMod val="95000"/>
            </a:schemeClr>
          </a:solidFill>
        </p:spPr>
        <p:txBody>
          <a:bodyPr/>
          <a:lstStyle/>
          <a:p>
            <a:r>
              <a:rPr lang="en-GB" sz="2000" b="1" dirty="0">
                <a:latin typeface="Aptos" panose="020B0004020202020204" pitchFamily="34" charset="0"/>
              </a:rPr>
              <a:t>All staff should be </a:t>
            </a:r>
            <a:r>
              <a:rPr lang="en-GB" sz="2000" dirty="0">
                <a:latin typeface="Aptos" panose="020B0004020202020204" pitchFamily="34" charset="0"/>
              </a:rPr>
              <a:t>aware </a:t>
            </a:r>
            <a:r>
              <a:rPr lang="en-GB" sz="2000" b="1" dirty="0">
                <a:latin typeface="Aptos" panose="020B0004020202020204" pitchFamily="34" charset="0"/>
              </a:rPr>
              <a:t>that children may not feel ready or know how to tell someone that they are being abused, exploited, or neglected, and/or they may not recognise their experiences as harmful</a:t>
            </a:r>
            <a:r>
              <a:rPr lang="en-GB" sz="2000" dirty="0">
                <a:latin typeface="Aptos" panose="020B0004020202020204" pitchFamily="34" charset="0"/>
              </a:rPr>
              <a:t>. </a:t>
            </a:r>
          </a:p>
          <a:p>
            <a:r>
              <a:rPr lang="en-GB" sz="2000" dirty="0">
                <a:latin typeface="Aptos" panose="020B0004020202020204" pitchFamily="34" charset="0"/>
              </a:rPr>
              <a:t>This should not prevent staff from having </a:t>
            </a:r>
            <a:r>
              <a:rPr lang="en-GB" sz="2000" b="1" dirty="0">
                <a:latin typeface="Aptos" panose="020B0004020202020204" pitchFamily="34" charset="0"/>
              </a:rPr>
              <a:t>a professional curiosity and speaking to the DSL </a:t>
            </a:r>
            <a:r>
              <a:rPr lang="en-GB" sz="2000" dirty="0">
                <a:latin typeface="Aptos" panose="020B0004020202020204" pitchFamily="34" charset="0"/>
              </a:rPr>
              <a:t>if they have concerns about a child.  It is also</a:t>
            </a:r>
            <a:r>
              <a:rPr lang="en-GB" sz="2000" b="1" dirty="0">
                <a:latin typeface="Aptos" panose="020B0004020202020204" pitchFamily="34" charset="0"/>
              </a:rPr>
              <a:t> important that staff determine how best to build trusted relationships with children and young people which facilitate communication</a:t>
            </a:r>
            <a:r>
              <a:rPr lang="en-GB" sz="2000" dirty="0">
                <a:latin typeface="Aptos" panose="020B0004020202020204" pitchFamily="34" charset="0"/>
              </a:rPr>
              <a:t>.</a:t>
            </a:r>
          </a:p>
          <a:p>
            <a:pPr>
              <a:lnSpc>
                <a:spcPct val="107000"/>
              </a:lnSpc>
              <a:spcAft>
                <a:spcPts val="800"/>
              </a:spcAft>
            </a:pPr>
            <a:r>
              <a:rPr lang="en-GB" sz="2000" kern="100" dirty="0">
                <a:solidFill>
                  <a:srgbClr val="000000"/>
                </a:solidFill>
                <a:effectLst/>
                <a:latin typeface="Aptos" panose="020B0004020202020204" pitchFamily="34" charset="0"/>
                <a:ea typeface="Calibri" panose="020F0502020204030204" pitchFamily="34" charset="0"/>
                <a:cs typeface="Arial" panose="020B0604020202020204" pitchFamily="34" charset="0"/>
              </a:rPr>
              <a:t>Reviews of serious incidents have highlighted that children often do not feel able to tell adults and professionals what is happening to them. This is either through a lack of trust </a:t>
            </a:r>
            <a:r>
              <a:rPr lang="en-GB" sz="2000" kern="100" dirty="0">
                <a:solidFill>
                  <a:srgbClr val="000000"/>
                </a:solidFill>
                <a:latin typeface="Aptos" panose="020B0004020202020204" pitchFamily="34" charset="0"/>
                <a:ea typeface="Calibri" panose="020F0502020204030204" pitchFamily="34" charset="0"/>
                <a:cs typeface="Arial" panose="020B0604020202020204" pitchFamily="34" charset="0"/>
              </a:rPr>
              <a:t>in </a:t>
            </a:r>
            <a:r>
              <a:rPr lang="en-GB" sz="2000" kern="100" dirty="0">
                <a:solidFill>
                  <a:srgbClr val="000000"/>
                </a:solidFill>
                <a:effectLst/>
                <a:latin typeface="Aptos" panose="020B0004020202020204" pitchFamily="34" charset="0"/>
                <a:ea typeface="Calibri" panose="020F0502020204030204" pitchFamily="34" charset="0"/>
                <a:cs typeface="Arial" panose="020B0604020202020204" pitchFamily="34" charset="0"/>
              </a:rPr>
              <a:t>adults, fear and intimidation or not having the words. </a:t>
            </a:r>
            <a:endParaRPr lang="en-GB" sz="2000" kern="100" dirty="0">
              <a:solidFill>
                <a:srgbClr val="000000"/>
              </a:solidFill>
              <a:latin typeface="Aptos" panose="020B00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kern="100" dirty="0">
                <a:solidFill>
                  <a:srgbClr val="000000"/>
                </a:solidFill>
                <a:effectLst/>
                <a:latin typeface="Aptos" panose="020B0004020202020204" pitchFamily="34" charset="0"/>
                <a:ea typeface="Calibri" panose="020F0502020204030204" pitchFamily="34" charset="0"/>
                <a:cs typeface="Arial" panose="020B0604020202020204" pitchFamily="34" charset="0"/>
              </a:rPr>
              <a:t>It should not be the child’s responsibility to tell professionals when they are being abused. It is the responsibility of the professionals to collect and weigh up the evidence and make a professional judgement about the likely risk of abuse. </a:t>
            </a:r>
          </a:p>
          <a:p>
            <a:pPr marL="0" indent="0">
              <a:lnSpc>
                <a:spcPct val="107000"/>
              </a:lnSpc>
              <a:spcAft>
                <a:spcPts val="800"/>
              </a:spcAft>
              <a:buNone/>
            </a:pPr>
            <a:r>
              <a:rPr lang="en-GB" sz="2000" kern="100" dirty="0">
                <a:solidFill>
                  <a:srgbClr val="000000"/>
                </a:solidFill>
                <a:effectLst/>
                <a:latin typeface="Aptos" panose="020B0004020202020204" pitchFamily="34" charset="0"/>
                <a:ea typeface="Calibri" panose="020F0502020204030204" pitchFamily="34" charset="0"/>
                <a:cs typeface="Arial" panose="020B0604020202020204" pitchFamily="34" charset="0"/>
                <a:hlinkClick r:id="rId3"/>
              </a:rPr>
              <a:t>Information sharing DfE guidance</a:t>
            </a:r>
            <a:endParaRPr lang="en-GB" sz="2000" kern="100" dirty="0">
              <a:effectLst/>
              <a:latin typeface="Aptos" panose="020B0004020202020204" pitchFamily="34" charset="0"/>
              <a:ea typeface="Calibri" panose="020F0502020204030204" pitchFamily="34" charset="0"/>
              <a:cs typeface="Arial" panose="020B0604020202020204" pitchFamily="34" charset="0"/>
            </a:endParaRPr>
          </a:p>
          <a:p>
            <a:endParaRPr lang="en-GB" sz="2000" dirty="0"/>
          </a:p>
        </p:txBody>
      </p:sp>
    </p:spTree>
    <p:extLst>
      <p:ext uri="{BB962C8B-B14F-4D97-AF65-F5344CB8AC3E}">
        <p14:creationId xmlns:p14="http://schemas.microsoft.com/office/powerpoint/2010/main" val="376705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B88C5-F971-F8A2-C3EE-37E64D283AB8}"/>
              </a:ext>
            </a:extLst>
          </p:cNvPr>
          <p:cNvSpPr>
            <a:spLocks noGrp="1"/>
          </p:cNvSpPr>
          <p:nvPr>
            <p:ph type="title"/>
          </p:nvPr>
        </p:nvSpPr>
        <p:spPr>
          <a:xfrm>
            <a:off x="705908" y="-105602"/>
            <a:ext cx="10780183" cy="1143000"/>
          </a:xfrm>
        </p:spPr>
        <p:txBody>
          <a:bodyPr/>
          <a:lstStyle/>
          <a:p>
            <a:pPr algn="ctr"/>
            <a:r>
              <a:rPr lang="en-GB" b="1" dirty="0">
                <a:latin typeface="Aptos" panose="020B0004020202020204" pitchFamily="34" charset="0"/>
              </a:rPr>
              <a:t>Children have said they need</a:t>
            </a:r>
          </a:p>
        </p:txBody>
      </p:sp>
      <p:sp>
        <p:nvSpPr>
          <p:cNvPr id="3" name="Content Placeholder 2">
            <a:extLst>
              <a:ext uri="{FF2B5EF4-FFF2-40B4-BE49-F238E27FC236}">
                <a16:creationId xmlns:a16="http://schemas.microsoft.com/office/drawing/2014/main" id="{7C596A9A-0171-FBE1-45BC-8D192453AE2C}"/>
              </a:ext>
            </a:extLst>
          </p:cNvPr>
          <p:cNvSpPr>
            <a:spLocks noGrp="1"/>
          </p:cNvSpPr>
          <p:nvPr>
            <p:ph idx="1"/>
          </p:nvPr>
        </p:nvSpPr>
        <p:spPr>
          <a:xfrm>
            <a:off x="170637" y="800184"/>
            <a:ext cx="11850726" cy="4916256"/>
          </a:xfrm>
          <a:solidFill>
            <a:schemeClr val="bg1">
              <a:lumMod val="95000"/>
            </a:schemeClr>
          </a:solidFill>
        </p:spPr>
        <p:txBody>
          <a:bodyPr/>
          <a:lstStyle/>
          <a:p>
            <a:r>
              <a:rPr lang="en-GB" b="1" dirty="0">
                <a:highlight>
                  <a:srgbClr val="FFFF00"/>
                </a:highlight>
                <a:latin typeface="Aptos" panose="020B0004020202020204" pitchFamily="34" charset="0"/>
              </a:rPr>
              <a:t>Vigilance:</a:t>
            </a:r>
            <a:r>
              <a:rPr lang="en-GB" b="1" dirty="0">
                <a:latin typeface="Aptos" panose="020B0004020202020204" pitchFamily="34" charset="0"/>
              </a:rPr>
              <a:t> </a:t>
            </a:r>
            <a:r>
              <a:rPr lang="en-GB" dirty="0">
                <a:latin typeface="Aptos" panose="020B0004020202020204" pitchFamily="34" charset="0"/>
              </a:rPr>
              <a:t>to have adults notice when things are troubling them</a:t>
            </a:r>
          </a:p>
          <a:p>
            <a:r>
              <a:rPr lang="en-GB" b="1" dirty="0">
                <a:highlight>
                  <a:srgbClr val="FFFF00"/>
                </a:highlight>
                <a:latin typeface="Aptos" panose="020B0004020202020204" pitchFamily="34" charset="0"/>
              </a:rPr>
              <a:t>Understanding and action:</a:t>
            </a:r>
            <a:r>
              <a:rPr lang="en-GB" dirty="0">
                <a:highlight>
                  <a:srgbClr val="FFFF00"/>
                </a:highlight>
                <a:latin typeface="Aptos" panose="020B0004020202020204" pitchFamily="34" charset="0"/>
              </a:rPr>
              <a:t> </a:t>
            </a:r>
            <a:r>
              <a:rPr lang="en-GB" dirty="0">
                <a:latin typeface="Aptos" panose="020B0004020202020204" pitchFamily="34" charset="0"/>
              </a:rPr>
              <a:t>to understand what is happening; to be heard and understood; and to have than understanding acted upon</a:t>
            </a:r>
          </a:p>
          <a:p>
            <a:r>
              <a:rPr lang="en-GB" b="1" dirty="0">
                <a:highlight>
                  <a:srgbClr val="FFFF00"/>
                </a:highlight>
                <a:latin typeface="Aptos" panose="020B0004020202020204" pitchFamily="34" charset="0"/>
              </a:rPr>
              <a:t>Stability</a:t>
            </a:r>
            <a:r>
              <a:rPr lang="en-GB" b="1" dirty="0">
                <a:latin typeface="Aptos" panose="020B0004020202020204" pitchFamily="34" charset="0"/>
              </a:rPr>
              <a:t>:  </a:t>
            </a:r>
            <a:r>
              <a:rPr lang="en-GB" dirty="0">
                <a:latin typeface="Aptos" panose="020B0004020202020204" pitchFamily="34" charset="0"/>
              </a:rPr>
              <a:t>to be able to develop an ongoing stable relationship of trust with those helping them</a:t>
            </a:r>
          </a:p>
          <a:p>
            <a:r>
              <a:rPr lang="en-GB" b="1" dirty="0">
                <a:highlight>
                  <a:srgbClr val="FFFF00"/>
                </a:highlight>
                <a:latin typeface="Aptos" panose="020B0004020202020204" pitchFamily="34" charset="0"/>
              </a:rPr>
              <a:t>Respect:</a:t>
            </a:r>
            <a:r>
              <a:rPr lang="en-GB" b="1" dirty="0">
                <a:latin typeface="Aptos" panose="020B0004020202020204" pitchFamily="34" charset="0"/>
              </a:rPr>
              <a:t> </a:t>
            </a:r>
            <a:r>
              <a:rPr lang="en-GB" dirty="0">
                <a:latin typeface="Aptos" panose="020B0004020202020204" pitchFamily="34" charset="0"/>
              </a:rPr>
              <a:t>to be treated with the expectation that they are competent rather than not</a:t>
            </a:r>
          </a:p>
          <a:p>
            <a:r>
              <a:rPr lang="en-GB" b="1" dirty="0">
                <a:highlight>
                  <a:srgbClr val="FFFF00"/>
                </a:highlight>
                <a:latin typeface="Aptos" panose="020B0004020202020204" pitchFamily="34" charset="0"/>
              </a:rPr>
              <a:t>Information and engagement</a:t>
            </a:r>
            <a:r>
              <a:rPr lang="en-GB" b="1" dirty="0">
                <a:latin typeface="Aptos" panose="020B0004020202020204" pitchFamily="34" charset="0"/>
              </a:rPr>
              <a:t>: </a:t>
            </a:r>
            <a:r>
              <a:rPr lang="en-GB" dirty="0">
                <a:latin typeface="Aptos" panose="020B0004020202020204" pitchFamily="34" charset="0"/>
              </a:rPr>
              <a:t>to be informed about and involved in procedures, decisions, concerns and plans</a:t>
            </a:r>
          </a:p>
          <a:p>
            <a:r>
              <a:rPr lang="en-GB" b="1" dirty="0">
                <a:highlight>
                  <a:srgbClr val="FFFF00"/>
                </a:highlight>
                <a:latin typeface="Aptos" panose="020B0004020202020204" pitchFamily="34" charset="0"/>
              </a:rPr>
              <a:t>Explanation:</a:t>
            </a:r>
            <a:r>
              <a:rPr lang="en-GB" b="1" dirty="0">
                <a:latin typeface="Aptos" panose="020B0004020202020204" pitchFamily="34" charset="0"/>
              </a:rPr>
              <a:t> </a:t>
            </a:r>
            <a:r>
              <a:rPr lang="en-GB" dirty="0">
                <a:latin typeface="Aptos" panose="020B0004020202020204" pitchFamily="34" charset="0"/>
              </a:rPr>
              <a:t>to be informed of the outcome of assessments and decisions and reasons when their views have not be met with a positive response</a:t>
            </a:r>
          </a:p>
          <a:p>
            <a:r>
              <a:rPr lang="en-GB" b="1" dirty="0">
                <a:highlight>
                  <a:srgbClr val="FFFF00"/>
                </a:highlight>
                <a:latin typeface="Aptos" panose="020B0004020202020204" pitchFamily="34" charset="0"/>
              </a:rPr>
              <a:t>Support: </a:t>
            </a:r>
            <a:r>
              <a:rPr lang="en-GB" dirty="0">
                <a:latin typeface="Aptos" panose="020B0004020202020204" pitchFamily="34" charset="0"/>
              </a:rPr>
              <a:t>to be provided with support in their own right as well as a member of their family</a:t>
            </a:r>
          </a:p>
          <a:p>
            <a:r>
              <a:rPr lang="en-GB" b="1" dirty="0">
                <a:highlight>
                  <a:srgbClr val="FFFF00"/>
                </a:highlight>
                <a:latin typeface="Aptos" panose="020B0004020202020204" pitchFamily="34" charset="0"/>
              </a:rPr>
              <a:t>Advocacy</a:t>
            </a:r>
            <a:r>
              <a:rPr lang="en-GB" b="1" dirty="0">
                <a:latin typeface="Aptos" panose="020B0004020202020204" pitchFamily="34" charset="0"/>
              </a:rPr>
              <a:t>: </a:t>
            </a:r>
            <a:r>
              <a:rPr lang="en-GB" dirty="0">
                <a:latin typeface="Aptos" panose="020B0004020202020204" pitchFamily="34" charset="0"/>
              </a:rPr>
              <a:t>to be provided with advocacy to assist them in putting forward their views</a:t>
            </a:r>
          </a:p>
          <a:p>
            <a:r>
              <a:rPr lang="en-GB" b="1" dirty="0">
                <a:highlight>
                  <a:srgbClr val="FFFF00"/>
                </a:highlight>
                <a:latin typeface="Aptos" panose="020B0004020202020204" pitchFamily="34" charset="0"/>
              </a:rPr>
              <a:t>Protection</a:t>
            </a:r>
            <a:r>
              <a:rPr lang="en-GB" b="1" dirty="0">
                <a:latin typeface="Aptos" panose="020B0004020202020204" pitchFamily="34" charset="0"/>
              </a:rPr>
              <a:t>: </a:t>
            </a:r>
            <a:r>
              <a:rPr lang="en-GB" dirty="0">
                <a:latin typeface="Aptos" panose="020B0004020202020204" pitchFamily="34" charset="0"/>
              </a:rPr>
              <a:t>to be protected against all forms of abuse</a:t>
            </a:r>
            <a:endParaRPr lang="en-GB" b="1" dirty="0">
              <a:latin typeface="Aptos" panose="020B0004020202020204" pitchFamily="34" charset="0"/>
            </a:endParaRPr>
          </a:p>
        </p:txBody>
      </p:sp>
    </p:spTree>
    <p:extLst>
      <p:ext uri="{BB962C8B-B14F-4D97-AF65-F5344CB8AC3E}">
        <p14:creationId xmlns:p14="http://schemas.microsoft.com/office/powerpoint/2010/main" val="1050016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15796-566C-0A82-90FF-4A043A4EB664}"/>
              </a:ext>
            </a:extLst>
          </p:cNvPr>
          <p:cNvSpPr>
            <a:spLocks noGrp="1"/>
          </p:cNvSpPr>
          <p:nvPr>
            <p:ph type="title"/>
          </p:nvPr>
        </p:nvSpPr>
        <p:spPr>
          <a:xfrm>
            <a:off x="1150747" y="488315"/>
            <a:ext cx="9890506" cy="1143000"/>
          </a:xfrm>
        </p:spPr>
        <p:txBody>
          <a:bodyPr/>
          <a:lstStyle/>
          <a:p>
            <a:pPr algn="ctr"/>
            <a:r>
              <a:rPr lang="en-GB" dirty="0">
                <a:latin typeface="Aptos" panose="020B0004020202020204" pitchFamily="34" charset="0"/>
              </a:rPr>
              <a:t>The impact of language (from </a:t>
            </a:r>
            <a:r>
              <a:rPr lang="en-GB" dirty="0" err="1">
                <a:latin typeface="Aptos" panose="020B0004020202020204" pitchFamily="34" charset="0"/>
              </a:rPr>
              <a:t>Barnados</a:t>
            </a:r>
            <a:r>
              <a:rPr lang="en-GB" dirty="0">
                <a:latin typeface="Aptos" panose="020B0004020202020204" pitchFamily="34" charset="0"/>
              </a:rPr>
              <a:t> 2024 Review)</a:t>
            </a:r>
          </a:p>
        </p:txBody>
      </p:sp>
      <p:sp>
        <p:nvSpPr>
          <p:cNvPr id="3" name="Content Placeholder 2">
            <a:extLst>
              <a:ext uri="{FF2B5EF4-FFF2-40B4-BE49-F238E27FC236}">
                <a16:creationId xmlns:a16="http://schemas.microsoft.com/office/drawing/2014/main" id="{C7D18649-0A79-C5DB-2FA6-5BFB39A7F922}"/>
              </a:ext>
            </a:extLst>
          </p:cNvPr>
          <p:cNvSpPr>
            <a:spLocks noGrp="1"/>
          </p:cNvSpPr>
          <p:nvPr>
            <p:ph sz="half" idx="1"/>
          </p:nvPr>
        </p:nvSpPr>
        <p:spPr>
          <a:solidFill>
            <a:schemeClr val="bg1">
              <a:lumMod val="95000"/>
            </a:schemeClr>
          </a:solidFill>
        </p:spPr>
        <p:txBody>
          <a:bodyPr/>
          <a:lstStyle/>
          <a:p>
            <a:pPr marL="0" indent="0">
              <a:buNone/>
            </a:pPr>
            <a:r>
              <a:rPr lang="en-GB" sz="2000" dirty="0">
                <a:latin typeface="Aptos" panose="020B0004020202020204" pitchFamily="34" charset="0"/>
              </a:rPr>
              <a:t>The language we use to describe children, and their experience/s should:</a:t>
            </a:r>
          </a:p>
          <a:p>
            <a:r>
              <a:rPr lang="en-GB" sz="2000" b="1" dirty="0">
                <a:latin typeface="Aptos" panose="020B0004020202020204" pitchFamily="34" charset="0"/>
              </a:rPr>
              <a:t>Inspire </a:t>
            </a:r>
            <a:r>
              <a:rPr lang="en-GB" sz="2000" dirty="0">
                <a:latin typeface="Aptos" panose="020B0004020202020204" pitchFamily="34" charset="0"/>
              </a:rPr>
              <a:t>children</a:t>
            </a:r>
          </a:p>
          <a:p>
            <a:r>
              <a:rPr lang="en-GB" sz="2000" dirty="0">
                <a:latin typeface="Aptos" panose="020B0004020202020204" pitchFamily="34" charset="0"/>
              </a:rPr>
              <a:t>Evoke </a:t>
            </a:r>
            <a:r>
              <a:rPr lang="en-GB" sz="2000" b="1" dirty="0">
                <a:latin typeface="Aptos" panose="020B0004020202020204" pitchFamily="34" charset="0"/>
              </a:rPr>
              <a:t>hope </a:t>
            </a:r>
            <a:r>
              <a:rPr lang="en-GB" sz="2000" dirty="0">
                <a:latin typeface="Aptos" panose="020B0004020202020204" pitchFamily="34" charset="0"/>
              </a:rPr>
              <a:t>in a child</a:t>
            </a:r>
          </a:p>
          <a:p>
            <a:r>
              <a:rPr lang="en-GB" sz="2000" b="1" dirty="0">
                <a:latin typeface="Aptos" panose="020B0004020202020204" pitchFamily="34" charset="0"/>
              </a:rPr>
              <a:t>Help </a:t>
            </a:r>
            <a:r>
              <a:rPr lang="en-GB" sz="2000" dirty="0">
                <a:latin typeface="Aptos" panose="020B0004020202020204" pitchFamily="34" charset="0"/>
              </a:rPr>
              <a:t>a child make sense of their identity</a:t>
            </a:r>
          </a:p>
          <a:p>
            <a:r>
              <a:rPr lang="en-GB" sz="2000" b="1" dirty="0">
                <a:latin typeface="Aptos" panose="020B0004020202020204" pitchFamily="34" charset="0"/>
              </a:rPr>
              <a:t>Empower </a:t>
            </a:r>
            <a:r>
              <a:rPr lang="en-GB" sz="2000" dirty="0">
                <a:latin typeface="Aptos" panose="020B0004020202020204" pitchFamily="34" charset="0"/>
              </a:rPr>
              <a:t>children</a:t>
            </a:r>
          </a:p>
          <a:p>
            <a:r>
              <a:rPr lang="en-GB" sz="2000" dirty="0">
                <a:latin typeface="Aptos" panose="020B0004020202020204" pitchFamily="34" charset="0"/>
              </a:rPr>
              <a:t>Reflect their </a:t>
            </a:r>
            <a:r>
              <a:rPr lang="en-GB" sz="2000" b="1" dirty="0">
                <a:latin typeface="Aptos" panose="020B0004020202020204" pitchFamily="34" charset="0"/>
              </a:rPr>
              <a:t>identity </a:t>
            </a:r>
          </a:p>
          <a:p>
            <a:pPr marL="0" indent="0">
              <a:buNone/>
            </a:pPr>
            <a:r>
              <a:rPr lang="en-GB" sz="2000" dirty="0">
                <a:latin typeface="Aptos" panose="020B0004020202020204" pitchFamily="34" charset="0"/>
              </a:rPr>
              <a:t>quality of interventions offered to children</a:t>
            </a:r>
          </a:p>
          <a:p>
            <a:pPr marL="0" indent="0">
              <a:buNone/>
            </a:pPr>
            <a:endParaRPr lang="en-GB" sz="2000" dirty="0">
              <a:latin typeface="Aptos" panose="020B0004020202020204" pitchFamily="34" charset="0"/>
            </a:endParaRPr>
          </a:p>
          <a:p>
            <a:pPr marL="0" indent="0">
              <a:buNone/>
            </a:pPr>
            <a:r>
              <a:rPr lang="en-GB" sz="2000" b="1" dirty="0">
                <a:latin typeface="Aptos" panose="020B0004020202020204" pitchFamily="34" charset="0"/>
                <a:hlinkClick r:id="rId3"/>
              </a:rPr>
              <a:t>Barnardos Language Matters</a:t>
            </a:r>
            <a:endParaRPr lang="en-GB" sz="2000" b="1" dirty="0">
              <a:latin typeface="Aptos" panose="020B0004020202020204" pitchFamily="34" charset="0"/>
            </a:endParaRPr>
          </a:p>
          <a:p>
            <a:pPr marL="0" indent="0">
              <a:buNone/>
            </a:pPr>
            <a:r>
              <a:rPr lang="en-GB" sz="2000" b="1" dirty="0">
                <a:latin typeface="Aptos" panose="020B0004020202020204" pitchFamily="34" charset="0"/>
                <a:hlinkClick r:id="rId4"/>
              </a:rPr>
              <a:t>NSPCC Why language matters</a:t>
            </a:r>
            <a:endParaRPr lang="en-GB" sz="2000" b="1" dirty="0">
              <a:latin typeface="Aptos" panose="020B0004020202020204" pitchFamily="34" charset="0"/>
            </a:endParaRPr>
          </a:p>
        </p:txBody>
      </p:sp>
      <p:sp>
        <p:nvSpPr>
          <p:cNvPr id="4" name="Content Placeholder 3">
            <a:extLst>
              <a:ext uri="{FF2B5EF4-FFF2-40B4-BE49-F238E27FC236}">
                <a16:creationId xmlns:a16="http://schemas.microsoft.com/office/drawing/2014/main" id="{E0A26A8F-1073-CDFD-01E1-7A940285D031}"/>
              </a:ext>
            </a:extLst>
          </p:cNvPr>
          <p:cNvSpPr>
            <a:spLocks noGrp="1"/>
          </p:cNvSpPr>
          <p:nvPr>
            <p:ph sz="half" idx="2"/>
          </p:nvPr>
        </p:nvSpPr>
        <p:spPr>
          <a:solidFill>
            <a:schemeClr val="bg1">
              <a:lumMod val="95000"/>
            </a:schemeClr>
          </a:solidFill>
        </p:spPr>
        <p:txBody>
          <a:bodyPr/>
          <a:lstStyle/>
          <a:p>
            <a:pPr marL="0" indent="0">
              <a:buNone/>
            </a:pPr>
            <a:r>
              <a:rPr lang="en-GB" sz="2000" b="1" dirty="0">
                <a:latin typeface="Aptos" panose="020B0004020202020204" pitchFamily="34" charset="0"/>
              </a:rPr>
              <a:t>However, it can also:</a:t>
            </a:r>
          </a:p>
          <a:p>
            <a:pPr marL="0" indent="0">
              <a:buNone/>
            </a:pPr>
            <a:r>
              <a:rPr lang="en-GB" sz="2000" b="1" dirty="0">
                <a:latin typeface="Aptos" panose="020B0004020202020204" pitchFamily="34" charset="0"/>
              </a:rPr>
              <a:t>Silence </a:t>
            </a:r>
            <a:r>
              <a:rPr lang="en-GB" sz="2000" dirty="0">
                <a:latin typeface="Aptos" panose="020B0004020202020204" pitchFamily="34" charset="0"/>
              </a:rPr>
              <a:t>a child who had something to tell</a:t>
            </a:r>
          </a:p>
          <a:p>
            <a:pPr marL="0" indent="0">
              <a:buNone/>
            </a:pPr>
            <a:r>
              <a:rPr lang="en-GB" sz="2000" b="1" dirty="0">
                <a:latin typeface="Aptos" panose="020B0004020202020204" pitchFamily="34" charset="0"/>
              </a:rPr>
              <a:t>Blame </a:t>
            </a:r>
            <a:r>
              <a:rPr lang="en-GB" sz="2000" dirty="0">
                <a:latin typeface="Aptos" panose="020B0004020202020204" pitchFamily="34" charset="0"/>
              </a:rPr>
              <a:t>a child for something they had no control over</a:t>
            </a:r>
          </a:p>
          <a:p>
            <a:pPr marL="0" indent="0">
              <a:buNone/>
            </a:pPr>
            <a:r>
              <a:rPr lang="en-GB" sz="2000" b="1" dirty="0">
                <a:latin typeface="Aptos" panose="020B0004020202020204" pitchFamily="34" charset="0"/>
              </a:rPr>
              <a:t>Oppress </a:t>
            </a:r>
            <a:r>
              <a:rPr lang="en-GB" sz="2000" dirty="0">
                <a:latin typeface="Aptos" panose="020B0004020202020204" pitchFamily="34" charset="0"/>
              </a:rPr>
              <a:t>a child who expresses themselves for who they are</a:t>
            </a:r>
          </a:p>
          <a:p>
            <a:pPr marL="0" indent="0">
              <a:buNone/>
            </a:pPr>
            <a:r>
              <a:rPr lang="en-GB" sz="2000" b="1" dirty="0">
                <a:latin typeface="Aptos" panose="020B0004020202020204" pitchFamily="34" charset="0"/>
              </a:rPr>
              <a:t>Shame </a:t>
            </a:r>
            <a:r>
              <a:rPr lang="en-GB" sz="2000" dirty="0">
                <a:latin typeface="Aptos" panose="020B0004020202020204" pitchFamily="34" charset="0"/>
              </a:rPr>
              <a:t>a child who was seeking help</a:t>
            </a:r>
          </a:p>
          <a:p>
            <a:pPr marL="0" indent="0">
              <a:buNone/>
            </a:pPr>
            <a:r>
              <a:rPr lang="en-GB" sz="2000" b="1" dirty="0">
                <a:latin typeface="Aptos" panose="020B0004020202020204" pitchFamily="34" charset="0"/>
              </a:rPr>
              <a:t>Influence </a:t>
            </a:r>
            <a:r>
              <a:rPr lang="en-GB" sz="2000" dirty="0">
                <a:latin typeface="Aptos" panose="020B0004020202020204" pitchFamily="34" charset="0"/>
              </a:rPr>
              <a:t>the level and quality of interventions offered to children</a:t>
            </a:r>
          </a:p>
        </p:txBody>
      </p:sp>
    </p:spTree>
    <p:extLst>
      <p:ext uri="{BB962C8B-B14F-4D97-AF65-F5344CB8AC3E}">
        <p14:creationId xmlns:p14="http://schemas.microsoft.com/office/powerpoint/2010/main" val="49349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1000"/>
                                        <p:tgtEl>
                                          <p:spTgt spid="3">
                                            <p:txEl>
                                              <p:pRg st="8" end="8"/>
                                            </p:txEl>
                                          </p:spTgt>
                                        </p:tgtEl>
                                      </p:cBhvr>
                                    </p:animEffect>
                                    <p:anim calcmode="lin" valueType="num">
                                      <p:cBhvr>
                                        <p:cTn id="1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1000"/>
                                        <p:tgtEl>
                                          <p:spTgt spid="3">
                                            <p:txEl>
                                              <p:pRg st="9" end="9"/>
                                            </p:txEl>
                                          </p:spTgt>
                                        </p:tgtEl>
                                      </p:cBhvr>
                                    </p:animEffect>
                                    <p:anim calcmode="lin" valueType="num">
                                      <p:cBhvr>
                                        <p:cTn id="1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DBB4491F-E51B-B371-5814-9974D3EC8FE4}"/>
              </a:ext>
            </a:extLst>
          </p:cNvPr>
          <p:cNvSpPr>
            <a:spLocks noGrp="1" noChangeArrowheads="1"/>
          </p:cNvSpPr>
          <p:nvPr>
            <p:ph type="title"/>
          </p:nvPr>
        </p:nvSpPr>
        <p:spPr>
          <a:xfrm>
            <a:off x="692150" y="549275"/>
            <a:ext cx="10780713" cy="1143000"/>
          </a:xfrm>
        </p:spPr>
        <p:txBody>
          <a:bodyPr/>
          <a:lstStyle/>
          <a:p>
            <a:r>
              <a:rPr lang="en-GB" altLang="en-US" b="1" dirty="0">
                <a:latin typeface="Aptos" panose="020B0004020202020204" pitchFamily="34" charset="0"/>
              </a:rPr>
              <a:t>Working agreement</a:t>
            </a:r>
          </a:p>
        </p:txBody>
      </p:sp>
      <p:sp>
        <p:nvSpPr>
          <p:cNvPr id="21507" name="Content Placeholder 1">
            <a:extLst>
              <a:ext uri="{FF2B5EF4-FFF2-40B4-BE49-F238E27FC236}">
                <a16:creationId xmlns:a16="http://schemas.microsoft.com/office/drawing/2014/main" id="{3F581318-0E85-9338-ABF9-F349EDE52287}"/>
              </a:ext>
            </a:extLst>
          </p:cNvPr>
          <p:cNvSpPr>
            <a:spLocks noGrp="1" noChangeArrowheads="1"/>
          </p:cNvSpPr>
          <p:nvPr>
            <p:ph idx="1"/>
          </p:nvPr>
        </p:nvSpPr>
        <p:spPr>
          <a:xfrm>
            <a:off x="705643" y="1826260"/>
            <a:ext cx="10780713" cy="2735580"/>
          </a:xfrm>
          <a:solidFill>
            <a:schemeClr val="accent3">
              <a:lumMod val="95000"/>
            </a:schemeClr>
          </a:solidFill>
        </p:spPr>
        <p:txBody>
          <a:bodyPr/>
          <a:lstStyle/>
          <a:p>
            <a:pPr>
              <a:spcBef>
                <a:spcPts val="1200"/>
              </a:spcBef>
            </a:pPr>
            <a:r>
              <a:rPr lang="en-US" altLang="en-US" sz="2400" dirty="0">
                <a:latin typeface="Aptos" panose="020B0004020202020204" pitchFamily="34" charset="0"/>
              </a:rPr>
              <a:t>Listen, talk and discuss in a way that respects each individual</a:t>
            </a:r>
          </a:p>
          <a:p>
            <a:pPr>
              <a:spcBef>
                <a:spcPts val="1200"/>
              </a:spcBef>
            </a:pPr>
            <a:r>
              <a:rPr lang="en-US" altLang="en-US" sz="2400" dirty="0">
                <a:latin typeface="Aptos" panose="020B0004020202020204" pitchFamily="34" charset="0"/>
              </a:rPr>
              <a:t>Everyone has a responsibility and a right to contribute</a:t>
            </a:r>
          </a:p>
          <a:p>
            <a:pPr>
              <a:spcBef>
                <a:spcPts val="1200"/>
              </a:spcBef>
            </a:pPr>
            <a:r>
              <a:rPr lang="en-US" altLang="en-US" sz="2400" dirty="0">
                <a:latin typeface="Aptos" panose="020B0004020202020204" pitchFamily="34" charset="0"/>
              </a:rPr>
              <a:t>Ask questions</a:t>
            </a:r>
          </a:p>
          <a:p>
            <a:pPr>
              <a:spcBef>
                <a:spcPts val="1200"/>
              </a:spcBef>
            </a:pPr>
            <a:r>
              <a:rPr lang="en-US" altLang="en-US" sz="2400" dirty="0">
                <a:latin typeface="Aptos" panose="020B0004020202020204" pitchFamily="34" charset="0"/>
              </a:rPr>
              <a:t>Look after yourself</a:t>
            </a:r>
          </a:p>
          <a:p>
            <a:pPr>
              <a:spcBef>
                <a:spcPts val="1200"/>
              </a:spcBef>
            </a:pPr>
            <a:r>
              <a:rPr lang="en-US" altLang="en-US" sz="2400" dirty="0">
                <a:latin typeface="Aptos" panose="020B0004020202020204" pitchFamily="34" charset="0"/>
              </a:rPr>
              <a:t>Mobiles off/on silent</a:t>
            </a:r>
          </a:p>
        </p:txBody>
      </p:sp>
      <p:pic>
        <p:nvPicPr>
          <p:cNvPr id="2" name="Picture 1">
            <a:extLst>
              <a:ext uri="{FF2B5EF4-FFF2-40B4-BE49-F238E27FC236}">
                <a16:creationId xmlns:a16="http://schemas.microsoft.com/office/drawing/2014/main" id="{137000ED-DC07-135C-8D2F-236FD806AE3A}"/>
              </a:ext>
            </a:extLst>
          </p:cNvPr>
          <p:cNvPicPr>
            <a:picLocks noChangeAspect="1"/>
          </p:cNvPicPr>
          <p:nvPr/>
        </p:nvPicPr>
        <p:blipFill>
          <a:blip r:embed="rId3"/>
          <a:stretch>
            <a:fillRect/>
          </a:stretch>
        </p:blipFill>
        <p:spPr>
          <a:xfrm>
            <a:off x="8843963" y="2818765"/>
            <a:ext cx="2628900" cy="174307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624C12E-8ADF-F50B-3207-4B9E961A810C}"/>
              </a:ext>
            </a:extLst>
          </p:cNvPr>
          <p:cNvSpPr>
            <a:spLocks noGrp="1"/>
          </p:cNvSpPr>
          <p:nvPr>
            <p:ph idx="1"/>
          </p:nvPr>
        </p:nvSpPr>
        <p:spPr>
          <a:xfrm>
            <a:off x="705908" y="1895381"/>
            <a:ext cx="10780183" cy="1738156"/>
          </a:xfrm>
        </p:spPr>
        <p:txBody>
          <a:bodyPr/>
          <a:lstStyle/>
          <a:p>
            <a:pPr marL="0" indent="0" algn="ctr">
              <a:buNone/>
            </a:pPr>
            <a:r>
              <a:rPr lang="en-GB" sz="4400" b="1" dirty="0">
                <a:solidFill>
                  <a:schemeClr val="tx2"/>
                </a:solidFill>
                <a:latin typeface="Aptos" panose="020B0004020202020204" pitchFamily="34" charset="0"/>
              </a:rPr>
              <a:t>Who presents a risk to </a:t>
            </a:r>
          </a:p>
          <a:p>
            <a:pPr marL="0" indent="0" algn="ctr">
              <a:buNone/>
            </a:pPr>
            <a:r>
              <a:rPr lang="en-GB" sz="4400" b="1" dirty="0">
                <a:solidFill>
                  <a:schemeClr val="tx2"/>
                </a:solidFill>
                <a:latin typeface="Aptos" panose="020B0004020202020204" pitchFamily="34" charset="0"/>
              </a:rPr>
              <a:t>children and young people?</a:t>
            </a:r>
          </a:p>
        </p:txBody>
      </p:sp>
    </p:spTree>
    <p:extLst>
      <p:ext uri="{BB962C8B-B14F-4D97-AF65-F5344CB8AC3E}">
        <p14:creationId xmlns:p14="http://schemas.microsoft.com/office/powerpoint/2010/main" val="1125472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91E15-896D-B809-D1B1-6D53BB925E8F}"/>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17BC578A-5129-96C9-41AF-581C335D5966}"/>
              </a:ext>
            </a:extLst>
          </p:cNvPr>
          <p:cNvPicPr>
            <a:picLocks noChangeAspect="1"/>
          </p:cNvPicPr>
          <p:nvPr/>
        </p:nvPicPr>
        <p:blipFill>
          <a:blip r:embed="rId3"/>
          <a:stretch>
            <a:fillRect/>
          </a:stretch>
        </p:blipFill>
        <p:spPr>
          <a:xfrm>
            <a:off x="325147" y="419967"/>
            <a:ext cx="4637984" cy="5009897"/>
          </a:xfrm>
          <a:prstGeom prst="rect">
            <a:avLst/>
          </a:prstGeom>
        </p:spPr>
      </p:pic>
      <p:pic>
        <p:nvPicPr>
          <p:cNvPr id="6" name="Picture 5">
            <a:extLst>
              <a:ext uri="{FF2B5EF4-FFF2-40B4-BE49-F238E27FC236}">
                <a16:creationId xmlns:a16="http://schemas.microsoft.com/office/drawing/2014/main" id="{5D0F9B50-B926-0AD7-82D9-9AF663519943}"/>
              </a:ext>
            </a:extLst>
          </p:cNvPr>
          <p:cNvPicPr>
            <a:picLocks noChangeAspect="1"/>
          </p:cNvPicPr>
          <p:nvPr/>
        </p:nvPicPr>
        <p:blipFill>
          <a:blip r:embed="rId4"/>
          <a:stretch>
            <a:fillRect/>
          </a:stretch>
        </p:blipFill>
        <p:spPr>
          <a:xfrm>
            <a:off x="1319630" y="507299"/>
            <a:ext cx="4369365" cy="5040180"/>
          </a:xfrm>
          <a:prstGeom prst="rect">
            <a:avLst/>
          </a:prstGeom>
        </p:spPr>
      </p:pic>
      <p:pic>
        <p:nvPicPr>
          <p:cNvPr id="10" name="Picture 9">
            <a:extLst>
              <a:ext uri="{FF2B5EF4-FFF2-40B4-BE49-F238E27FC236}">
                <a16:creationId xmlns:a16="http://schemas.microsoft.com/office/drawing/2014/main" id="{E9EC7CB0-B5F0-3421-D640-0C058BAC4CC8}"/>
              </a:ext>
            </a:extLst>
          </p:cNvPr>
          <p:cNvPicPr>
            <a:picLocks noChangeAspect="1"/>
          </p:cNvPicPr>
          <p:nvPr/>
        </p:nvPicPr>
        <p:blipFill>
          <a:blip r:embed="rId5"/>
          <a:stretch>
            <a:fillRect/>
          </a:stretch>
        </p:blipFill>
        <p:spPr>
          <a:xfrm>
            <a:off x="2644139" y="531247"/>
            <a:ext cx="4521432" cy="5054860"/>
          </a:xfrm>
          <a:prstGeom prst="rect">
            <a:avLst/>
          </a:prstGeom>
        </p:spPr>
      </p:pic>
      <p:pic>
        <p:nvPicPr>
          <p:cNvPr id="12" name="Picture 11">
            <a:extLst>
              <a:ext uri="{FF2B5EF4-FFF2-40B4-BE49-F238E27FC236}">
                <a16:creationId xmlns:a16="http://schemas.microsoft.com/office/drawing/2014/main" id="{D3A783C5-C6A5-5CB4-D83C-800568EFF160}"/>
              </a:ext>
            </a:extLst>
          </p:cNvPr>
          <p:cNvPicPr>
            <a:picLocks noChangeAspect="1"/>
          </p:cNvPicPr>
          <p:nvPr/>
        </p:nvPicPr>
        <p:blipFill>
          <a:blip r:embed="rId6"/>
          <a:stretch>
            <a:fillRect/>
          </a:stretch>
        </p:blipFill>
        <p:spPr>
          <a:xfrm>
            <a:off x="4129351" y="475062"/>
            <a:ext cx="4457929" cy="5112013"/>
          </a:xfrm>
          <a:prstGeom prst="rect">
            <a:avLst/>
          </a:prstGeom>
        </p:spPr>
      </p:pic>
      <p:pic>
        <p:nvPicPr>
          <p:cNvPr id="14" name="Picture 13">
            <a:extLst>
              <a:ext uri="{FF2B5EF4-FFF2-40B4-BE49-F238E27FC236}">
                <a16:creationId xmlns:a16="http://schemas.microsoft.com/office/drawing/2014/main" id="{9355C30C-A1D2-7044-3F96-2305319CB48D}"/>
              </a:ext>
            </a:extLst>
          </p:cNvPr>
          <p:cNvPicPr>
            <a:picLocks noChangeAspect="1"/>
          </p:cNvPicPr>
          <p:nvPr/>
        </p:nvPicPr>
        <p:blipFill>
          <a:blip r:embed="rId7"/>
          <a:stretch>
            <a:fillRect/>
          </a:stretch>
        </p:blipFill>
        <p:spPr>
          <a:xfrm>
            <a:off x="5474341" y="463452"/>
            <a:ext cx="4445228" cy="5067560"/>
          </a:xfrm>
          <a:prstGeom prst="rect">
            <a:avLst/>
          </a:prstGeom>
        </p:spPr>
      </p:pic>
      <p:pic>
        <p:nvPicPr>
          <p:cNvPr id="16" name="Picture 15">
            <a:extLst>
              <a:ext uri="{FF2B5EF4-FFF2-40B4-BE49-F238E27FC236}">
                <a16:creationId xmlns:a16="http://schemas.microsoft.com/office/drawing/2014/main" id="{900774E5-19AA-EF1C-2BE5-A96C0C9D128C}"/>
              </a:ext>
            </a:extLst>
          </p:cNvPr>
          <p:cNvPicPr>
            <a:picLocks noChangeAspect="1"/>
          </p:cNvPicPr>
          <p:nvPr/>
        </p:nvPicPr>
        <p:blipFill>
          <a:blip r:embed="rId8"/>
          <a:stretch>
            <a:fillRect/>
          </a:stretch>
        </p:blipFill>
        <p:spPr>
          <a:xfrm>
            <a:off x="7027635" y="475062"/>
            <a:ext cx="4445228" cy="4991357"/>
          </a:xfrm>
          <a:prstGeom prst="rect">
            <a:avLst/>
          </a:prstGeom>
        </p:spPr>
      </p:pic>
    </p:spTree>
    <p:extLst>
      <p:ext uri="{BB962C8B-B14F-4D97-AF65-F5344CB8AC3E}">
        <p14:creationId xmlns:p14="http://schemas.microsoft.com/office/powerpoint/2010/main" val="216623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F8130-DB24-264C-5F10-0941707813B8}"/>
              </a:ext>
            </a:extLst>
          </p:cNvPr>
          <p:cNvSpPr>
            <a:spLocks noGrp="1"/>
          </p:cNvSpPr>
          <p:nvPr>
            <p:ph type="title"/>
          </p:nvPr>
        </p:nvSpPr>
        <p:spPr>
          <a:xfrm>
            <a:off x="511443" y="30997"/>
            <a:ext cx="10780183" cy="1143000"/>
          </a:xfrm>
        </p:spPr>
        <p:txBody>
          <a:bodyPr/>
          <a:lstStyle/>
          <a:p>
            <a:pPr algn="ctr"/>
            <a:r>
              <a:rPr lang="en-GB" b="1" dirty="0">
                <a:latin typeface="Aptos" panose="020B0004020202020204" pitchFamily="34" charset="0"/>
              </a:rPr>
              <a:t>Harms threshold and low-level concern</a:t>
            </a:r>
          </a:p>
        </p:txBody>
      </p:sp>
      <p:sp>
        <p:nvSpPr>
          <p:cNvPr id="3" name="Content Placeholder 2">
            <a:extLst>
              <a:ext uri="{FF2B5EF4-FFF2-40B4-BE49-F238E27FC236}">
                <a16:creationId xmlns:a16="http://schemas.microsoft.com/office/drawing/2014/main" id="{BF356B1F-A98D-BA12-D167-E9377339E70C}"/>
              </a:ext>
            </a:extLst>
          </p:cNvPr>
          <p:cNvSpPr>
            <a:spLocks noGrp="1"/>
          </p:cNvSpPr>
          <p:nvPr>
            <p:ph idx="1"/>
          </p:nvPr>
        </p:nvSpPr>
        <p:spPr>
          <a:xfrm>
            <a:off x="511443" y="1142999"/>
            <a:ext cx="11391255" cy="4604657"/>
          </a:xfrm>
          <a:solidFill>
            <a:schemeClr val="bg1">
              <a:lumMod val="95000"/>
            </a:schemeClr>
          </a:solidFill>
        </p:spPr>
        <p:txBody>
          <a:bodyPr/>
          <a:lstStyle/>
          <a:p>
            <a:pPr marL="0" indent="0">
              <a:spcBef>
                <a:spcPts val="0"/>
              </a:spcBef>
              <a:buNone/>
            </a:pPr>
            <a:r>
              <a:rPr lang="en-GB" b="1" dirty="0">
                <a:latin typeface="Aptos" panose="020B0004020202020204" pitchFamily="34" charset="0"/>
              </a:rPr>
              <a:t>Harms threshold:</a:t>
            </a:r>
          </a:p>
          <a:p>
            <a:pPr>
              <a:spcBef>
                <a:spcPts val="0"/>
              </a:spcBef>
            </a:pPr>
            <a:r>
              <a:rPr lang="en-GB" dirty="0">
                <a:latin typeface="Aptos" panose="020B0004020202020204" pitchFamily="34" charset="0"/>
              </a:rPr>
              <a:t>Behaved in a way that has harmed a child, or may have harmed a child and/or</a:t>
            </a:r>
          </a:p>
          <a:p>
            <a:pPr>
              <a:spcBef>
                <a:spcPts val="0"/>
              </a:spcBef>
            </a:pPr>
            <a:r>
              <a:rPr lang="en-GB" dirty="0">
                <a:latin typeface="Aptos" panose="020B0004020202020204" pitchFamily="34" charset="0"/>
              </a:rPr>
              <a:t>Possibly committed a criminal offence against or related to a child, and/or</a:t>
            </a:r>
          </a:p>
          <a:p>
            <a:pPr>
              <a:spcBef>
                <a:spcPts val="0"/>
              </a:spcBef>
            </a:pPr>
            <a:r>
              <a:rPr lang="en-GB" dirty="0">
                <a:latin typeface="Aptos" panose="020B0004020202020204" pitchFamily="34" charset="0"/>
              </a:rPr>
              <a:t>Behaved towards a child or children in a way that indicates he or she may pose a risk of harm to children and/or,</a:t>
            </a:r>
          </a:p>
          <a:p>
            <a:pPr>
              <a:spcBef>
                <a:spcPts val="0"/>
              </a:spcBef>
            </a:pPr>
            <a:r>
              <a:rPr lang="en-GB" dirty="0">
                <a:latin typeface="Aptos" panose="020B0004020202020204" pitchFamily="34" charset="0"/>
              </a:rPr>
              <a:t>Behaved or may have behaved in a way that indicates they may not be suitable to work with children.</a:t>
            </a:r>
          </a:p>
          <a:p>
            <a:pPr marL="0" indent="0">
              <a:spcBef>
                <a:spcPts val="0"/>
              </a:spcBef>
              <a:buNone/>
            </a:pPr>
            <a:r>
              <a:rPr lang="en-GB" b="1" dirty="0">
                <a:latin typeface="Aptos" panose="020B0004020202020204" pitchFamily="34" charset="0"/>
              </a:rPr>
              <a:t>Low-level concern:</a:t>
            </a:r>
          </a:p>
          <a:p>
            <a:pPr>
              <a:spcBef>
                <a:spcPts val="0"/>
              </a:spcBef>
            </a:pPr>
            <a:r>
              <a:rPr lang="en-GB" dirty="0">
                <a:latin typeface="Aptos" panose="020B0004020202020204" pitchFamily="34" charset="0"/>
              </a:rPr>
              <a:t>Is inconsistent with the staff code of conduct, including inappropriate conduct outside of work, and</a:t>
            </a:r>
          </a:p>
          <a:p>
            <a:pPr>
              <a:spcBef>
                <a:spcPts val="0"/>
              </a:spcBef>
            </a:pPr>
            <a:r>
              <a:rPr lang="en-GB" dirty="0">
                <a:latin typeface="Aptos" panose="020B0004020202020204" pitchFamily="34" charset="0"/>
              </a:rPr>
              <a:t>Does not meet the harms threshold or is otherwise not serious enough to consider a referral to the LADO.</a:t>
            </a:r>
          </a:p>
          <a:p>
            <a:pPr>
              <a:spcBef>
                <a:spcPts val="0"/>
              </a:spcBef>
            </a:pPr>
            <a:r>
              <a:rPr lang="en-GB" dirty="0">
                <a:latin typeface="Aptos" panose="020B0004020202020204" pitchFamily="34" charset="0"/>
              </a:rPr>
              <a:t>Examples: being overfriendly with children, having favourites, engaging with a child one-to-one in a secluded area or behind a closed door, humiliating children.</a:t>
            </a:r>
          </a:p>
        </p:txBody>
      </p:sp>
    </p:spTree>
    <p:extLst>
      <p:ext uri="{BB962C8B-B14F-4D97-AF65-F5344CB8AC3E}">
        <p14:creationId xmlns:p14="http://schemas.microsoft.com/office/powerpoint/2010/main" val="3000776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Title 1">
            <a:extLst>
              <a:ext uri="{FF2B5EF4-FFF2-40B4-BE49-F238E27FC236}">
                <a16:creationId xmlns:a16="http://schemas.microsoft.com/office/drawing/2014/main" id="{7506D221-3CBB-3BB6-4E87-D284A59B4A03}"/>
              </a:ext>
            </a:extLst>
          </p:cNvPr>
          <p:cNvSpPr>
            <a:spLocks noGrp="1" noChangeArrowheads="1"/>
          </p:cNvSpPr>
          <p:nvPr>
            <p:ph type="title"/>
          </p:nvPr>
        </p:nvSpPr>
        <p:spPr>
          <a:xfrm>
            <a:off x="692149" y="272548"/>
            <a:ext cx="10780713" cy="1143000"/>
          </a:xfrm>
        </p:spPr>
        <p:txBody>
          <a:bodyPr/>
          <a:lstStyle/>
          <a:p>
            <a:pPr algn="ctr"/>
            <a:r>
              <a:rPr lang="en-GB" altLang="en-US" b="1" dirty="0">
                <a:latin typeface="Aptos" panose="020B0004020202020204" pitchFamily="34" charset="0"/>
              </a:rPr>
              <a:t>Whistleblowing – encouraged and expected</a:t>
            </a:r>
          </a:p>
        </p:txBody>
      </p:sp>
      <p:sp>
        <p:nvSpPr>
          <p:cNvPr id="92164" name="Content Placeholder 2">
            <a:extLst>
              <a:ext uri="{FF2B5EF4-FFF2-40B4-BE49-F238E27FC236}">
                <a16:creationId xmlns:a16="http://schemas.microsoft.com/office/drawing/2014/main" id="{3537A1DE-A526-3D02-15D6-375DBFFF5F5B}"/>
              </a:ext>
            </a:extLst>
          </p:cNvPr>
          <p:cNvSpPr>
            <a:spLocks noGrp="1" noChangeArrowheads="1"/>
          </p:cNvSpPr>
          <p:nvPr>
            <p:ph idx="1"/>
          </p:nvPr>
        </p:nvSpPr>
        <p:spPr>
          <a:xfrm>
            <a:off x="692150" y="1619249"/>
            <a:ext cx="10780713" cy="3997779"/>
          </a:xfrm>
          <a:solidFill>
            <a:schemeClr val="bg1">
              <a:lumMod val="95000"/>
            </a:schemeClr>
          </a:solidFill>
        </p:spPr>
        <p:txBody>
          <a:bodyPr/>
          <a:lstStyle/>
          <a:p>
            <a:pPr marL="0" indent="0">
              <a:buFontTx/>
              <a:buNone/>
            </a:pPr>
            <a:r>
              <a:rPr lang="en-GB" altLang="en-US" sz="2400" dirty="0">
                <a:latin typeface="Aptos" panose="020B0004020202020204" pitchFamily="34" charset="0"/>
              </a:rPr>
              <a:t>Staff must feel confident to raise a concern about potential failures in the school’s safeguarding regime and know that such concerns will be taken seriously. </a:t>
            </a:r>
          </a:p>
          <a:p>
            <a:pPr lvl="1">
              <a:buFont typeface="Arial" panose="020B0604020202020204" pitchFamily="34" charset="0"/>
              <a:buChar char="•"/>
            </a:pPr>
            <a:r>
              <a:rPr lang="en-GB" altLang="en-US" sz="2400" dirty="0">
                <a:highlight>
                  <a:srgbClr val="00FF00"/>
                </a:highlight>
                <a:latin typeface="Aptos" panose="020B0004020202020204" pitchFamily="34" charset="0"/>
              </a:rPr>
              <a:t>Whistleblowing policy – school process </a:t>
            </a:r>
          </a:p>
          <a:p>
            <a:pPr marL="0" indent="0">
              <a:spcBef>
                <a:spcPct val="0"/>
              </a:spcBef>
              <a:buFontTx/>
              <a:buNone/>
            </a:pPr>
            <a:endParaRPr lang="en-GB" altLang="en-US" sz="2400" dirty="0">
              <a:solidFill>
                <a:srgbClr val="000000"/>
              </a:solidFill>
              <a:latin typeface="Aptos" panose="020B0004020202020204" pitchFamily="34" charset="0"/>
              <a:cs typeface="Arial" panose="020B0604020202020204" pitchFamily="34" charset="0"/>
            </a:endParaRPr>
          </a:p>
          <a:p>
            <a:pPr marL="0" indent="0">
              <a:spcBef>
                <a:spcPct val="0"/>
              </a:spcBef>
              <a:buFontTx/>
              <a:buNone/>
            </a:pPr>
            <a:r>
              <a:rPr lang="en-GB" altLang="en-US" sz="2400" dirty="0">
                <a:solidFill>
                  <a:srgbClr val="000000"/>
                </a:solidFill>
                <a:latin typeface="Aptos" panose="020B0004020202020204" pitchFamily="34" charset="0"/>
                <a:cs typeface="Arial" panose="020B0604020202020204" pitchFamily="34" charset="0"/>
              </a:rPr>
              <a:t>Where a staff member feels unable to raise an issue with their employer, or feels that their genuine concerns are not being addressed, other whistleblowing channels may be open to them: </a:t>
            </a:r>
            <a:r>
              <a:rPr lang="en-GB" altLang="en-US" sz="2400" dirty="0">
                <a:solidFill>
                  <a:srgbClr val="000000"/>
                </a:solidFill>
                <a:latin typeface="Aptos" panose="020B0004020202020204" pitchFamily="34" charset="0"/>
                <a:cs typeface="Segoe UI" panose="020B0502040204020203" pitchFamily="34" charset="0"/>
              </a:rPr>
              <a:t> </a:t>
            </a:r>
            <a:endParaRPr lang="en-GB" altLang="en-US" sz="2400" dirty="0">
              <a:latin typeface="Aptos" panose="020B0004020202020204" pitchFamily="34" charset="0"/>
            </a:endParaRPr>
          </a:p>
          <a:p>
            <a:pPr lvl="1">
              <a:buFont typeface="Arial" panose="020B0604020202020204" pitchFamily="34" charset="0"/>
              <a:buChar char="•"/>
            </a:pPr>
            <a:r>
              <a:rPr lang="en-GB" altLang="en-US" sz="2400" dirty="0">
                <a:hlinkClick r:id="rId3"/>
              </a:rPr>
              <a:t>NSPCC whistleblowing advice line</a:t>
            </a:r>
            <a:endParaRPr lang="en-GB" altLang="en-US" sz="2400" dirty="0"/>
          </a:p>
          <a:p>
            <a:pPr lvl="1">
              <a:buFont typeface="Arial" panose="020B0604020202020204" pitchFamily="34" charset="0"/>
              <a:buChar char="•"/>
            </a:pPr>
            <a:r>
              <a:rPr lang="en-GB" altLang="en-US" sz="2400" dirty="0">
                <a:hlinkClick r:id="rId4"/>
              </a:rPr>
              <a:t>DfE whistleblowing advice for employees</a:t>
            </a:r>
            <a:endParaRPr lang="en-GB"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6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6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6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C8836-E827-B549-2FA7-D297C50CE1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472A5C-DFF0-3900-F15B-AE9D220E5EA8}"/>
              </a:ext>
            </a:extLst>
          </p:cNvPr>
          <p:cNvSpPr>
            <a:spLocks noGrp="1"/>
          </p:cNvSpPr>
          <p:nvPr>
            <p:ph type="title"/>
          </p:nvPr>
        </p:nvSpPr>
        <p:spPr>
          <a:xfrm>
            <a:off x="447675" y="157389"/>
            <a:ext cx="10780713" cy="737619"/>
          </a:xfrm>
        </p:spPr>
        <p:txBody>
          <a:bodyPr/>
          <a:lstStyle/>
          <a:p>
            <a:pPr algn="ctr"/>
            <a:r>
              <a:rPr lang="en-GB" b="1" dirty="0">
                <a:latin typeface="Aptos" panose="020B0004020202020204" pitchFamily="34" charset="0"/>
              </a:rPr>
              <a:t>Our Safeguarding Culture</a:t>
            </a:r>
          </a:p>
        </p:txBody>
      </p:sp>
      <p:sp>
        <p:nvSpPr>
          <p:cNvPr id="8" name="Content Placeholder 2">
            <a:extLst>
              <a:ext uri="{FF2B5EF4-FFF2-40B4-BE49-F238E27FC236}">
                <a16:creationId xmlns:a16="http://schemas.microsoft.com/office/drawing/2014/main" id="{265D8816-3ACA-F134-53CF-5D1EB8AB9EBA}"/>
              </a:ext>
            </a:extLst>
          </p:cNvPr>
          <p:cNvSpPr>
            <a:spLocks noGrp="1" noChangeArrowheads="1"/>
          </p:cNvSpPr>
          <p:nvPr>
            <p:ph idx="4294967295"/>
          </p:nvPr>
        </p:nvSpPr>
        <p:spPr>
          <a:xfrm>
            <a:off x="849086" y="1124240"/>
            <a:ext cx="4374923" cy="4338637"/>
          </a:xfrm>
          <a:solidFill>
            <a:srgbClr val="FFC000"/>
          </a:solidFill>
        </p:spPr>
        <p:txBody>
          <a:bodyPr/>
          <a:lstStyle/>
          <a:p>
            <a:pPr marL="0" indent="0">
              <a:buFontTx/>
              <a:buNone/>
              <a:defRPr/>
            </a:pPr>
            <a:r>
              <a:rPr lang="en-GB" altLang="en-US" sz="2400" b="1" dirty="0">
                <a:latin typeface="Aptos" panose="020B0004020202020204" pitchFamily="34" charset="0"/>
              </a:rPr>
              <a:t>A child centred approach:</a:t>
            </a:r>
          </a:p>
          <a:p>
            <a:pPr>
              <a:defRPr/>
            </a:pPr>
            <a:r>
              <a:rPr lang="en-GB" altLang="en-US" sz="2200" dirty="0">
                <a:latin typeface="Aptos" panose="020B0004020202020204" pitchFamily="34" charset="0"/>
              </a:rPr>
              <a:t>Strong relationships with pupils and families</a:t>
            </a:r>
          </a:p>
          <a:p>
            <a:pPr>
              <a:defRPr/>
            </a:pPr>
            <a:r>
              <a:rPr lang="en-GB" altLang="en-US" sz="2200" dirty="0">
                <a:latin typeface="Aptos" panose="020B0004020202020204" pitchFamily="34" charset="0"/>
              </a:rPr>
              <a:t>Pupil voice</a:t>
            </a:r>
          </a:p>
          <a:p>
            <a:pPr>
              <a:defRPr/>
            </a:pPr>
            <a:r>
              <a:rPr lang="en-GB" altLang="en-US" sz="2200" dirty="0">
                <a:latin typeface="Aptos" panose="020B0004020202020204" pitchFamily="34" charset="0"/>
              </a:rPr>
              <a:t>Curriculum</a:t>
            </a:r>
          </a:p>
          <a:p>
            <a:pPr>
              <a:defRPr/>
            </a:pPr>
            <a:r>
              <a:rPr lang="en-GB" altLang="en-US" sz="2200" dirty="0">
                <a:latin typeface="Aptos" panose="020B0004020202020204" pitchFamily="34" charset="0"/>
              </a:rPr>
              <a:t>Pupils feel safe/trusted adult</a:t>
            </a:r>
          </a:p>
          <a:p>
            <a:pPr>
              <a:defRPr/>
            </a:pPr>
            <a:r>
              <a:rPr lang="en-GB" altLang="en-US" sz="2200" dirty="0">
                <a:latin typeface="Aptos" panose="020B0004020202020204" pitchFamily="34" charset="0"/>
              </a:rPr>
              <a:t>A culture of listening to children</a:t>
            </a:r>
          </a:p>
          <a:p>
            <a:pPr>
              <a:defRPr/>
            </a:pPr>
            <a:r>
              <a:rPr lang="en-GB" altLang="en-US" sz="2200" dirty="0">
                <a:latin typeface="Aptos" panose="020B0004020202020204" pitchFamily="34" charset="0"/>
              </a:rPr>
              <a:t>Know your school, know your community</a:t>
            </a:r>
          </a:p>
          <a:p>
            <a:pPr>
              <a:defRPr/>
            </a:pPr>
            <a:r>
              <a:rPr lang="en-GB" altLang="en-US" sz="2200" dirty="0">
                <a:latin typeface="Aptos" panose="020B0004020202020204" pitchFamily="34" charset="0"/>
              </a:rPr>
              <a:t>Understand the local context</a:t>
            </a:r>
          </a:p>
          <a:p>
            <a:pPr marL="0" indent="0">
              <a:buFontTx/>
              <a:buNone/>
              <a:defRPr/>
            </a:pPr>
            <a:endParaRPr lang="en-GB" altLang="en-US" dirty="0"/>
          </a:p>
        </p:txBody>
      </p:sp>
      <p:sp>
        <p:nvSpPr>
          <p:cNvPr id="5" name="TextBox 4">
            <a:extLst>
              <a:ext uri="{FF2B5EF4-FFF2-40B4-BE49-F238E27FC236}">
                <a16:creationId xmlns:a16="http://schemas.microsoft.com/office/drawing/2014/main" id="{724F4248-1980-9BD2-9DFA-8A9A0F5C54C3}"/>
              </a:ext>
            </a:extLst>
          </p:cNvPr>
          <p:cNvSpPr txBox="1"/>
          <p:nvPr/>
        </p:nvSpPr>
        <p:spPr>
          <a:xfrm>
            <a:off x="6368144" y="1121809"/>
            <a:ext cx="4860244" cy="4216539"/>
          </a:xfrm>
          <a:prstGeom prst="rect">
            <a:avLst/>
          </a:prstGeom>
          <a:solidFill>
            <a:srgbClr val="92D050"/>
          </a:solidFill>
        </p:spPr>
        <p:txBody>
          <a:bodyPr wrap="square" rtlCol="0">
            <a:spAutoFit/>
          </a:bodyPr>
          <a:lstStyle/>
          <a:p>
            <a:r>
              <a:rPr lang="en-GB" sz="2400" b="1" dirty="0">
                <a:latin typeface="Aptos" panose="020B0004020202020204" pitchFamily="34" charset="0"/>
              </a:rPr>
              <a:t>Staff training, skills and knowledge</a:t>
            </a:r>
          </a:p>
          <a:p>
            <a:pPr marL="342900" indent="-342900">
              <a:buFont typeface="Arial" panose="020B0604020202020204" pitchFamily="34" charset="0"/>
              <a:buChar char="•"/>
            </a:pPr>
            <a:r>
              <a:rPr lang="en-GB" sz="2200" dirty="0">
                <a:latin typeface="Aptos" panose="020B0004020202020204" pitchFamily="34" charset="0"/>
              </a:rPr>
              <a:t>High quality training/staff induction</a:t>
            </a:r>
          </a:p>
          <a:p>
            <a:pPr marL="342900" indent="-342900">
              <a:buFont typeface="Arial" panose="020B0604020202020204" pitchFamily="34" charset="0"/>
              <a:buChar char="•"/>
            </a:pPr>
            <a:r>
              <a:rPr lang="en-GB" sz="2200" dirty="0">
                <a:latin typeface="Aptos" panose="020B0004020202020204" pitchFamily="34" charset="0"/>
              </a:rPr>
              <a:t>Strong engagement with training</a:t>
            </a:r>
          </a:p>
          <a:p>
            <a:pPr marL="342900" indent="-342900">
              <a:buFont typeface="Arial" panose="020B0604020202020204" pitchFamily="34" charset="0"/>
              <a:buChar char="•"/>
            </a:pPr>
            <a:r>
              <a:rPr lang="en-GB" sz="2200" dirty="0">
                <a:latin typeface="Aptos" panose="020B0004020202020204" pitchFamily="34" charset="0"/>
              </a:rPr>
              <a:t>Staff understand risks</a:t>
            </a:r>
          </a:p>
          <a:p>
            <a:pPr marL="342900" indent="-342900">
              <a:buFont typeface="Arial" panose="020B0604020202020204" pitchFamily="34" charset="0"/>
              <a:buChar char="•"/>
            </a:pPr>
            <a:r>
              <a:rPr lang="en-GB" sz="2200" dirty="0">
                <a:latin typeface="Aptos" panose="020B0004020202020204" pitchFamily="34" charset="0"/>
              </a:rPr>
              <a:t>Whole picture: information sharing</a:t>
            </a:r>
          </a:p>
          <a:p>
            <a:pPr marL="342900" indent="-342900">
              <a:buFont typeface="Arial" panose="020B0604020202020204" pitchFamily="34" charset="0"/>
              <a:buChar char="•"/>
            </a:pPr>
            <a:r>
              <a:rPr lang="en-GB" sz="2200" dirty="0">
                <a:latin typeface="Aptos" panose="020B0004020202020204" pitchFamily="34" charset="0"/>
              </a:rPr>
              <a:t>Professional challenge</a:t>
            </a:r>
          </a:p>
          <a:p>
            <a:pPr marL="342900" indent="-342900">
              <a:buFont typeface="Arial" panose="020B0604020202020204" pitchFamily="34" charset="0"/>
              <a:buChar char="•"/>
            </a:pPr>
            <a:r>
              <a:rPr lang="en-GB" sz="2200" dirty="0">
                <a:latin typeface="Aptos" panose="020B0004020202020204" pitchFamily="34" charset="0"/>
              </a:rPr>
              <a:t>Professional curiosity</a:t>
            </a:r>
          </a:p>
          <a:p>
            <a:pPr marL="342900" indent="-342900">
              <a:buFont typeface="Arial" panose="020B0604020202020204" pitchFamily="34" charset="0"/>
              <a:buChar char="•"/>
            </a:pPr>
            <a:r>
              <a:rPr lang="en-GB" sz="2200" dirty="0">
                <a:latin typeface="Aptos" panose="020B0004020202020204" pitchFamily="34" charset="0"/>
              </a:rPr>
              <a:t>Tenacity</a:t>
            </a:r>
          </a:p>
          <a:p>
            <a:pPr marL="342900" indent="-342900">
              <a:buFont typeface="Arial" panose="020B0604020202020204" pitchFamily="34" charset="0"/>
              <a:buChar char="•"/>
            </a:pPr>
            <a:r>
              <a:rPr lang="en-GB" sz="2200" dirty="0">
                <a:latin typeface="Aptos" panose="020B0004020202020204" pitchFamily="34" charset="0"/>
              </a:rPr>
              <a:t>Non judgemental</a:t>
            </a:r>
          </a:p>
          <a:p>
            <a:pPr marL="342900" indent="-342900">
              <a:buFont typeface="Arial" panose="020B0604020202020204" pitchFamily="34" charset="0"/>
              <a:buChar char="•"/>
            </a:pPr>
            <a:r>
              <a:rPr lang="en-GB" sz="2200" b="1" dirty="0">
                <a:solidFill>
                  <a:srgbClr val="FF0000"/>
                </a:solidFill>
                <a:latin typeface="Aptos" panose="020B0004020202020204" pitchFamily="34" charset="0"/>
              </a:rPr>
              <a:t>Attitude of it can/does happen here</a:t>
            </a:r>
          </a:p>
        </p:txBody>
      </p:sp>
    </p:spTree>
    <p:extLst>
      <p:ext uri="{BB962C8B-B14F-4D97-AF65-F5344CB8AC3E}">
        <p14:creationId xmlns:p14="http://schemas.microsoft.com/office/powerpoint/2010/main" val="3708862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31FED2-FC1F-67BE-7A37-3837C52FBF68}"/>
              </a:ext>
            </a:extLst>
          </p:cNvPr>
          <p:cNvPicPr>
            <a:picLocks noChangeAspect="1"/>
          </p:cNvPicPr>
          <p:nvPr/>
        </p:nvPicPr>
        <p:blipFill>
          <a:blip r:embed="rId3"/>
          <a:stretch>
            <a:fillRect/>
          </a:stretch>
        </p:blipFill>
        <p:spPr>
          <a:xfrm>
            <a:off x="3191004" y="361865"/>
            <a:ext cx="5809992" cy="4468755"/>
          </a:xfrm>
          <a:prstGeom prst="rect">
            <a:avLst/>
          </a:prstGeom>
        </p:spPr>
      </p:pic>
    </p:spTree>
    <p:extLst>
      <p:ext uri="{BB962C8B-B14F-4D97-AF65-F5344CB8AC3E}">
        <p14:creationId xmlns:p14="http://schemas.microsoft.com/office/powerpoint/2010/main" val="595932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DCE91-B1A8-0637-BCC0-5BE6475E35A0}"/>
              </a:ext>
            </a:extLst>
          </p:cNvPr>
          <p:cNvSpPr>
            <a:spLocks noGrp="1"/>
          </p:cNvSpPr>
          <p:nvPr>
            <p:ph type="title"/>
          </p:nvPr>
        </p:nvSpPr>
        <p:spPr>
          <a:xfrm>
            <a:off x="360847" y="270384"/>
            <a:ext cx="10780183" cy="1143000"/>
          </a:xfrm>
        </p:spPr>
        <p:txBody>
          <a:bodyPr/>
          <a:lstStyle/>
          <a:p>
            <a:r>
              <a:rPr lang="en-GB" b="1" dirty="0">
                <a:latin typeface="Aptos" panose="020B0004020202020204" pitchFamily="34" charset="0"/>
              </a:rPr>
              <a:t>Definition of safeguarding</a:t>
            </a:r>
          </a:p>
        </p:txBody>
      </p:sp>
      <p:sp>
        <p:nvSpPr>
          <p:cNvPr id="3" name="Content Placeholder 2">
            <a:extLst>
              <a:ext uri="{FF2B5EF4-FFF2-40B4-BE49-F238E27FC236}">
                <a16:creationId xmlns:a16="http://schemas.microsoft.com/office/drawing/2014/main" id="{A293B881-EF2F-FA43-8DD4-145505DD4021}"/>
              </a:ext>
            </a:extLst>
          </p:cNvPr>
          <p:cNvSpPr>
            <a:spLocks noGrp="1"/>
          </p:cNvSpPr>
          <p:nvPr>
            <p:ph idx="1"/>
          </p:nvPr>
        </p:nvSpPr>
        <p:spPr>
          <a:xfrm>
            <a:off x="557420" y="1728344"/>
            <a:ext cx="10780183" cy="3600450"/>
          </a:xfrm>
        </p:spPr>
        <p:txBody>
          <a:bodyPr/>
          <a:lstStyle/>
          <a:p>
            <a:r>
              <a:rPr lang="en-GB" b="1" dirty="0">
                <a:highlight>
                  <a:srgbClr val="FFFF00"/>
                </a:highlight>
                <a:latin typeface="Aptos" panose="020B0004020202020204" pitchFamily="34" charset="0"/>
              </a:rPr>
              <a:t>Providing</a:t>
            </a:r>
            <a:r>
              <a:rPr lang="en-GB" dirty="0">
                <a:highlight>
                  <a:srgbClr val="FFFF00"/>
                </a:highlight>
                <a:latin typeface="Aptos" panose="020B0004020202020204" pitchFamily="34" charset="0"/>
              </a:rPr>
              <a:t> </a:t>
            </a:r>
            <a:r>
              <a:rPr lang="en-GB" b="1" dirty="0">
                <a:highlight>
                  <a:srgbClr val="FFFF00"/>
                </a:highlight>
                <a:latin typeface="Aptos" panose="020B0004020202020204" pitchFamily="34" charset="0"/>
              </a:rPr>
              <a:t>help and support to meet the needs of children as soon as problems emerge</a:t>
            </a:r>
          </a:p>
          <a:p>
            <a:r>
              <a:rPr lang="en-GB" b="1" dirty="0">
                <a:latin typeface="Aptos" panose="020B0004020202020204" pitchFamily="34" charset="0"/>
              </a:rPr>
              <a:t>Protecting </a:t>
            </a:r>
            <a:r>
              <a:rPr lang="en-GB" dirty="0">
                <a:latin typeface="Aptos" panose="020B0004020202020204" pitchFamily="34" charset="0"/>
              </a:rPr>
              <a:t>children from maltreatment, </a:t>
            </a:r>
            <a:r>
              <a:rPr lang="en-GB" b="1" dirty="0">
                <a:highlight>
                  <a:srgbClr val="FFFF00"/>
                </a:highlight>
                <a:latin typeface="Aptos" panose="020B0004020202020204" pitchFamily="34" charset="0"/>
              </a:rPr>
              <a:t>whether that is within or outside the home, including online</a:t>
            </a:r>
          </a:p>
          <a:p>
            <a:r>
              <a:rPr lang="en-GB" b="1" dirty="0">
                <a:latin typeface="Aptos" panose="020B0004020202020204" pitchFamily="34" charset="0"/>
              </a:rPr>
              <a:t>Preventing </a:t>
            </a:r>
            <a:r>
              <a:rPr lang="en-GB" dirty="0">
                <a:latin typeface="Aptos" panose="020B0004020202020204" pitchFamily="34" charset="0"/>
              </a:rPr>
              <a:t>impairment of children’s mental and physical health or development</a:t>
            </a:r>
          </a:p>
          <a:p>
            <a:r>
              <a:rPr lang="en-GB" b="1" dirty="0">
                <a:latin typeface="Aptos" panose="020B0004020202020204" pitchFamily="34" charset="0"/>
              </a:rPr>
              <a:t>Ensuring</a:t>
            </a:r>
            <a:r>
              <a:rPr lang="en-GB" dirty="0">
                <a:latin typeface="Aptos" panose="020B0004020202020204" pitchFamily="34" charset="0"/>
              </a:rPr>
              <a:t> that children grow up in circumstances consistent with the provision of safe and effective care</a:t>
            </a:r>
          </a:p>
          <a:p>
            <a:r>
              <a:rPr lang="en-GB" b="1" dirty="0">
                <a:latin typeface="Aptos" panose="020B0004020202020204" pitchFamily="34" charset="0"/>
              </a:rPr>
              <a:t>Taking action </a:t>
            </a:r>
            <a:r>
              <a:rPr lang="en-GB" dirty="0">
                <a:latin typeface="Aptos" panose="020B0004020202020204" pitchFamily="34" charset="0"/>
              </a:rPr>
              <a:t>to enable all children to have the best outcomes </a:t>
            </a:r>
            <a:endParaRPr lang="en-GB" dirty="0">
              <a:highlight>
                <a:srgbClr val="FFFF00"/>
              </a:highlight>
              <a:latin typeface="Aptos" panose="020B0004020202020204" pitchFamily="34" charset="0"/>
            </a:endParaRPr>
          </a:p>
        </p:txBody>
      </p:sp>
    </p:spTree>
    <p:extLst>
      <p:ext uri="{BB962C8B-B14F-4D97-AF65-F5344CB8AC3E}">
        <p14:creationId xmlns:p14="http://schemas.microsoft.com/office/powerpoint/2010/main" val="289654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F5143-C36F-95DB-50F8-46BF12944D54}"/>
              </a:ext>
            </a:extLst>
          </p:cNvPr>
          <p:cNvSpPr>
            <a:spLocks noGrp="1"/>
          </p:cNvSpPr>
          <p:nvPr>
            <p:ph type="title"/>
          </p:nvPr>
        </p:nvSpPr>
        <p:spPr/>
        <p:txBody>
          <a:bodyPr/>
          <a:lstStyle/>
          <a:p>
            <a:r>
              <a:rPr lang="en-GB" b="1" dirty="0" err="1">
                <a:latin typeface="Aptos" panose="020B0004020202020204" pitchFamily="34" charset="0"/>
              </a:rPr>
              <a:t>KCSiE</a:t>
            </a:r>
            <a:r>
              <a:rPr lang="en-GB" b="1" dirty="0">
                <a:latin typeface="Aptos" panose="020B0004020202020204" pitchFamily="34" charset="0"/>
              </a:rPr>
              <a:t> 2025</a:t>
            </a:r>
          </a:p>
        </p:txBody>
      </p:sp>
      <p:pic>
        <p:nvPicPr>
          <p:cNvPr id="5" name="Content Placeholder 4">
            <a:extLst>
              <a:ext uri="{FF2B5EF4-FFF2-40B4-BE49-F238E27FC236}">
                <a16:creationId xmlns:a16="http://schemas.microsoft.com/office/drawing/2014/main" id="{4B1607BA-6566-2407-5032-74748B8BF7AA}"/>
              </a:ext>
            </a:extLst>
          </p:cNvPr>
          <p:cNvPicPr>
            <a:picLocks noGrp="1" noChangeAspect="1"/>
          </p:cNvPicPr>
          <p:nvPr>
            <p:ph idx="1"/>
          </p:nvPr>
        </p:nvPicPr>
        <p:blipFill>
          <a:blip r:embed="rId3"/>
          <a:stretch>
            <a:fillRect/>
          </a:stretch>
        </p:blipFill>
        <p:spPr>
          <a:xfrm>
            <a:off x="5411598" y="764580"/>
            <a:ext cx="5441716" cy="444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C6BDC3CC-21F7-A2B9-12C8-13F52464459C}"/>
              </a:ext>
            </a:extLst>
          </p:cNvPr>
          <p:cNvPicPr>
            <a:picLocks noChangeAspect="1"/>
          </p:cNvPicPr>
          <p:nvPr/>
        </p:nvPicPr>
        <p:blipFill>
          <a:blip r:embed="rId4"/>
          <a:stretch>
            <a:fillRect/>
          </a:stretch>
        </p:blipFill>
        <p:spPr>
          <a:xfrm>
            <a:off x="392430" y="1817370"/>
            <a:ext cx="4762500" cy="2857500"/>
          </a:xfrm>
          <a:prstGeom prst="rect">
            <a:avLst/>
          </a:prstGeom>
        </p:spPr>
      </p:pic>
    </p:spTree>
    <p:extLst>
      <p:ext uri="{BB962C8B-B14F-4D97-AF65-F5344CB8AC3E}">
        <p14:creationId xmlns:p14="http://schemas.microsoft.com/office/powerpoint/2010/main" val="4148436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B4ED7-9E52-C272-3154-1B49ADAEC952}"/>
              </a:ext>
            </a:extLst>
          </p:cNvPr>
          <p:cNvSpPr>
            <a:spLocks noGrp="1"/>
          </p:cNvSpPr>
          <p:nvPr>
            <p:ph type="title"/>
          </p:nvPr>
        </p:nvSpPr>
        <p:spPr>
          <a:xfrm>
            <a:off x="692150" y="549275"/>
            <a:ext cx="10780713" cy="1143000"/>
          </a:xfrm>
        </p:spPr>
        <p:txBody>
          <a:bodyPr wrap="square" anchor="ctr">
            <a:normAutofit/>
          </a:bodyPr>
          <a:lstStyle/>
          <a:p>
            <a:pPr algn="ctr"/>
            <a:r>
              <a:rPr lang="en-GB" b="1" dirty="0">
                <a:latin typeface="Aptos" panose="020B0004020202020204" pitchFamily="34" charset="0"/>
              </a:rPr>
              <a:t>The Children’s Wellbeing and Schools Bill 2025</a:t>
            </a:r>
          </a:p>
        </p:txBody>
      </p:sp>
      <p:pic>
        <p:nvPicPr>
          <p:cNvPr id="5" name="Content Placeholder 4" descr="A white document with blue text&#10;&#10;AI-generated content may be incorrect.">
            <a:extLst>
              <a:ext uri="{FF2B5EF4-FFF2-40B4-BE49-F238E27FC236}">
                <a16:creationId xmlns:a16="http://schemas.microsoft.com/office/drawing/2014/main" id="{2790F734-C03D-4E88-907D-D8C3D4E1E6C1}"/>
              </a:ext>
            </a:extLst>
          </p:cNvPr>
          <p:cNvPicPr>
            <a:picLocks noGrp="1" noChangeAspect="1"/>
          </p:cNvPicPr>
          <p:nvPr>
            <p:ph sz="half" idx="1"/>
          </p:nvPr>
        </p:nvPicPr>
        <p:blipFill>
          <a:blip r:embed="rId3"/>
          <a:stretch>
            <a:fillRect/>
          </a:stretch>
        </p:blipFill>
        <p:spPr>
          <a:xfrm>
            <a:off x="1101437" y="1442061"/>
            <a:ext cx="3127732" cy="4075221"/>
          </a:xfrm>
          <a:prstGeom prst="rect">
            <a:avLst/>
          </a:prstGeom>
          <a:noFill/>
        </p:spPr>
      </p:pic>
      <p:sp>
        <p:nvSpPr>
          <p:cNvPr id="3" name="Content Placeholder 2">
            <a:extLst>
              <a:ext uri="{FF2B5EF4-FFF2-40B4-BE49-F238E27FC236}">
                <a16:creationId xmlns:a16="http://schemas.microsoft.com/office/drawing/2014/main" id="{2A57988C-E496-AF69-86BE-ECD68E19F9B9}"/>
              </a:ext>
            </a:extLst>
          </p:cNvPr>
          <p:cNvSpPr>
            <a:spLocks noGrp="1"/>
          </p:cNvSpPr>
          <p:nvPr>
            <p:ph sz="half" idx="2"/>
          </p:nvPr>
        </p:nvSpPr>
        <p:spPr>
          <a:xfrm>
            <a:off x="5094470" y="1628775"/>
            <a:ext cx="5996093" cy="3600450"/>
          </a:xfrm>
          <a:solidFill>
            <a:schemeClr val="bg1">
              <a:lumMod val="95000"/>
            </a:schemeClr>
          </a:solidFill>
        </p:spPr>
        <p:txBody>
          <a:bodyPr wrap="square" anchor="t">
            <a:normAutofit/>
          </a:bodyPr>
          <a:lstStyle/>
          <a:p>
            <a:pPr marL="0" indent="0">
              <a:lnSpc>
                <a:spcPct val="90000"/>
              </a:lnSpc>
              <a:buNone/>
            </a:pPr>
            <a:r>
              <a:rPr lang="en-GB" sz="2400" dirty="0">
                <a:latin typeface="Aptos" panose="020B0004020202020204" pitchFamily="34" charset="0"/>
              </a:rPr>
              <a:t>The Children's Wellbeing and Schools bill seeks to create a more integrated and responsive system, where professionals from different agencies work together seamlessly to protect children.</a:t>
            </a:r>
          </a:p>
          <a:p>
            <a:pPr marL="0" indent="0">
              <a:lnSpc>
                <a:spcPct val="90000"/>
              </a:lnSpc>
              <a:buNone/>
            </a:pPr>
            <a:r>
              <a:rPr lang="en-GB" sz="2400" dirty="0">
                <a:latin typeface="Aptos" panose="020B0004020202020204" pitchFamily="34" charset="0"/>
              </a:rPr>
              <a:t>This will require a significant shift in culture and practice, but it has the potential to make a real difference in the lives of vulnerable children. </a:t>
            </a:r>
          </a:p>
        </p:txBody>
      </p:sp>
    </p:spTree>
    <p:extLst>
      <p:ext uri="{BB962C8B-B14F-4D97-AF65-F5344CB8AC3E}">
        <p14:creationId xmlns:p14="http://schemas.microsoft.com/office/powerpoint/2010/main" val="3549952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90A17-D2AE-7A32-38F3-19846A54710D}"/>
              </a:ext>
            </a:extLst>
          </p:cNvPr>
          <p:cNvSpPr>
            <a:spLocks noGrp="1"/>
          </p:cNvSpPr>
          <p:nvPr>
            <p:ph type="title"/>
          </p:nvPr>
        </p:nvSpPr>
        <p:spPr/>
        <p:txBody>
          <a:bodyPr/>
          <a:lstStyle/>
          <a:p>
            <a:r>
              <a:rPr lang="en-GB" b="1" dirty="0" err="1">
                <a:latin typeface="Aptos" panose="020B0004020202020204" pitchFamily="34" charset="0"/>
              </a:rPr>
              <a:t>KCSiE</a:t>
            </a:r>
            <a:r>
              <a:rPr lang="en-GB" b="1" dirty="0">
                <a:latin typeface="Aptos" panose="020B0004020202020204" pitchFamily="34" charset="0"/>
              </a:rPr>
              <a:t> 2025 changes </a:t>
            </a:r>
            <a:br>
              <a:rPr lang="en-GB" dirty="0"/>
            </a:br>
            <a:endParaRPr lang="en-GB" dirty="0"/>
          </a:p>
        </p:txBody>
      </p:sp>
      <p:sp>
        <p:nvSpPr>
          <p:cNvPr id="3" name="Content Placeholder 2">
            <a:extLst>
              <a:ext uri="{FF2B5EF4-FFF2-40B4-BE49-F238E27FC236}">
                <a16:creationId xmlns:a16="http://schemas.microsoft.com/office/drawing/2014/main" id="{A39DAE47-9E2E-6CF5-70B1-337A7C2746BC}"/>
              </a:ext>
            </a:extLst>
          </p:cNvPr>
          <p:cNvSpPr>
            <a:spLocks noGrp="1"/>
          </p:cNvSpPr>
          <p:nvPr>
            <p:ph idx="1"/>
          </p:nvPr>
        </p:nvSpPr>
        <p:spPr>
          <a:solidFill>
            <a:schemeClr val="bg1">
              <a:lumMod val="85000"/>
            </a:schemeClr>
          </a:solidFill>
        </p:spPr>
        <p:txBody>
          <a:bodyPr/>
          <a:lstStyle/>
          <a:p>
            <a:r>
              <a:rPr lang="en-GB" sz="2400" dirty="0">
                <a:latin typeface="Aptos" panose="020B0004020202020204" pitchFamily="34" charset="0"/>
              </a:rPr>
              <a:t>Part one – Safeguarding information for all staff (no changes made)</a:t>
            </a:r>
          </a:p>
          <a:p>
            <a:r>
              <a:rPr lang="en-GB" sz="2400" b="1" dirty="0">
                <a:latin typeface="Aptos" panose="020B0004020202020204" pitchFamily="34" charset="0"/>
              </a:rPr>
              <a:t>Para 128 </a:t>
            </a:r>
            <a:r>
              <a:rPr lang="en-GB" sz="2400" dirty="0">
                <a:latin typeface="Aptos" panose="020B0004020202020204" pitchFamily="34" charset="0"/>
              </a:rPr>
              <a:t>- We have added a note to say that we expect to publish revised guidance on </a:t>
            </a:r>
            <a:r>
              <a:rPr lang="en-GB" sz="2400" b="1" dirty="0">
                <a:latin typeface="Aptos" panose="020B0004020202020204" pitchFamily="34" charset="0"/>
              </a:rPr>
              <a:t>Relationships, Sex, and Health Education </a:t>
            </a:r>
            <a:r>
              <a:rPr lang="en-GB" sz="2400" dirty="0">
                <a:latin typeface="Aptos" panose="020B0004020202020204" pitchFamily="34" charset="0"/>
              </a:rPr>
              <a:t>this summer. If published, we will signpost to this guidance in September 2025. </a:t>
            </a:r>
          </a:p>
          <a:p>
            <a:r>
              <a:rPr lang="en-GB" sz="2400" b="1" dirty="0">
                <a:latin typeface="Aptos" panose="020B0004020202020204" pitchFamily="34" charset="0"/>
              </a:rPr>
              <a:t>Para 135 </a:t>
            </a:r>
            <a:r>
              <a:rPr lang="en-GB" sz="2400" dirty="0">
                <a:latin typeface="Aptos" panose="020B0004020202020204" pitchFamily="34" charset="0"/>
              </a:rPr>
              <a:t>- </a:t>
            </a:r>
            <a:r>
              <a:rPr lang="en-GB" sz="2400" dirty="0">
                <a:highlight>
                  <a:srgbClr val="00FF00"/>
                </a:highlight>
                <a:latin typeface="Aptos" panose="020B0004020202020204" pitchFamily="34" charset="0"/>
              </a:rPr>
              <a:t>Updated to clarify misinformation, disinformation and conspiracy theories are safeguarding harms</a:t>
            </a:r>
            <a:r>
              <a:rPr lang="en-GB" sz="2400" dirty="0">
                <a:latin typeface="Aptos" panose="020B0004020202020204" pitchFamily="34" charset="0"/>
              </a:rPr>
              <a:t>. (covered later in </a:t>
            </a:r>
            <a:r>
              <a:rPr lang="en-GB" sz="2400">
                <a:latin typeface="Aptos" panose="020B0004020202020204" pitchFamily="34" charset="0"/>
              </a:rPr>
              <a:t>this presentation).</a:t>
            </a:r>
            <a:endParaRPr lang="en-GB" sz="2400" dirty="0">
              <a:latin typeface="Aptos" panose="020B0004020202020204" pitchFamily="34" charset="0"/>
            </a:endParaRPr>
          </a:p>
          <a:p>
            <a:r>
              <a:rPr lang="en-GB" sz="2400" b="1" dirty="0">
                <a:latin typeface="Aptos" panose="020B0004020202020204" pitchFamily="34" charset="0"/>
              </a:rPr>
              <a:t>Para 204 </a:t>
            </a:r>
            <a:r>
              <a:rPr lang="en-GB" sz="2400" dirty="0">
                <a:latin typeface="Aptos" panose="020B0004020202020204" pitchFamily="34" charset="0"/>
              </a:rPr>
              <a:t>- We have added a note to say that we expect to publish the revised guidance on </a:t>
            </a:r>
            <a:r>
              <a:rPr lang="en-GB" sz="2400" b="1" dirty="0">
                <a:latin typeface="Aptos" panose="020B0004020202020204" pitchFamily="34" charset="0"/>
              </a:rPr>
              <a:t>gender questioning </a:t>
            </a:r>
            <a:r>
              <a:rPr lang="en-GB" sz="2400" dirty="0">
                <a:latin typeface="Aptos" panose="020B0004020202020204" pitchFamily="34" charset="0"/>
              </a:rPr>
              <a:t>children this summer. If published, we will signpost to this guidance in September 2025. </a:t>
            </a:r>
          </a:p>
        </p:txBody>
      </p:sp>
    </p:spTree>
    <p:extLst>
      <p:ext uri="{BB962C8B-B14F-4D97-AF65-F5344CB8AC3E}">
        <p14:creationId xmlns:p14="http://schemas.microsoft.com/office/powerpoint/2010/main" val="1318730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4">
            <a:extLst>
              <a:ext uri="{FF2B5EF4-FFF2-40B4-BE49-F238E27FC236}">
                <a16:creationId xmlns:a16="http://schemas.microsoft.com/office/drawing/2014/main" id="{76E82385-B01B-267A-4A59-B1D1CC16451E}"/>
              </a:ext>
            </a:extLst>
          </p:cNvPr>
          <p:cNvSpPr>
            <a:spLocks noGrp="1" noChangeArrowheads="1"/>
          </p:cNvSpPr>
          <p:nvPr>
            <p:ph type="title"/>
          </p:nvPr>
        </p:nvSpPr>
        <p:spPr>
          <a:xfrm>
            <a:off x="705908" y="333414"/>
            <a:ext cx="10780183" cy="1143000"/>
          </a:xfrm>
        </p:spPr>
        <p:txBody>
          <a:bodyPr/>
          <a:lstStyle/>
          <a:p>
            <a:pPr algn="ctr"/>
            <a:r>
              <a:rPr lang="en-GB" altLang="en-US" b="1" dirty="0">
                <a:latin typeface="Aptos" panose="020B0004020202020204" pitchFamily="34" charset="0"/>
              </a:rPr>
              <a:t>Reporting &amp; Recording: Our Systems and Processes</a:t>
            </a:r>
          </a:p>
        </p:txBody>
      </p:sp>
      <p:sp>
        <p:nvSpPr>
          <p:cNvPr id="9" name="Content Placeholder 8">
            <a:extLst>
              <a:ext uri="{FF2B5EF4-FFF2-40B4-BE49-F238E27FC236}">
                <a16:creationId xmlns:a16="http://schemas.microsoft.com/office/drawing/2014/main" id="{F3B45215-D1D7-119D-91EA-A4AA51EBD4AE}"/>
              </a:ext>
            </a:extLst>
          </p:cNvPr>
          <p:cNvSpPr>
            <a:spLocks noGrp="1"/>
          </p:cNvSpPr>
          <p:nvPr>
            <p:ph idx="1"/>
          </p:nvPr>
        </p:nvSpPr>
        <p:spPr>
          <a:xfrm>
            <a:off x="692151" y="1476414"/>
            <a:ext cx="10780183" cy="4050625"/>
          </a:xfrm>
          <a:solidFill>
            <a:schemeClr val="bg1">
              <a:lumMod val="95000"/>
            </a:schemeClr>
          </a:solidFill>
        </p:spPr>
        <p:txBody>
          <a:bodyPr/>
          <a:lstStyle/>
          <a:p>
            <a:pPr marL="0" indent="0">
              <a:buNone/>
            </a:pPr>
            <a:r>
              <a:rPr lang="en-GB" b="1" dirty="0" err="1">
                <a:latin typeface="Aptos" panose="020B0004020202020204" pitchFamily="34" charset="0"/>
              </a:rPr>
              <a:t>KCSiE</a:t>
            </a:r>
            <a:r>
              <a:rPr lang="en-GB" b="1" dirty="0">
                <a:latin typeface="Aptos" panose="020B0004020202020204" pitchFamily="34" charset="0"/>
              </a:rPr>
              <a:t> para 66:</a:t>
            </a:r>
          </a:p>
          <a:p>
            <a:pPr marL="0" indent="0">
              <a:buNone/>
            </a:pPr>
            <a:r>
              <a:rPr lang="en-GB" dirty="0">
                <a:latin typeface="Aptos" panose="020B0004020202020204" pitchFamily="34" charset="0"/>
              </a:rPr>
              <a:t>Record keeping </a:t>
            </a:r>
          </a:p>
          <a:p>
            <a:pPr marL="0" indent="0">
              <a:buNone/>
            </a:pPr>
            <a:r>
              <a:rPr lang="en-GB" b="1" dirty="0">
                <a:latin typeface="Aptos" panose="020B0004020202020204" pitchFamily="34" charset="0"/>
              </a:rPr>
              <a:t>All concerns, discussions and decisions made, and the reasons for those decisions, should be recorded in writing. </a:t>
            </a:r>
            <a:r>
              <a:rPr lang="en-GB" dirty="0">
                <a:latin typeface="Aptos" panose="020B0004020202020204" pitchFamily="34" charset="0"/>
              </a:rPr>
              <a:t>This will also help if/when responding to any complaints about the way a case has been handled by the school or college. Information should be kept confidential and stored securely. It is good practice to keep concerns and referrals in a separate child protection file for each child. </a:t>
            </a:r>
          </a:p>
          <a:p>
            <a:pPr marL="0" indent="0">
              <a:buNone/>
            </a:pPr>
            <a:r>
              <a:rPr lang="en-GB" dirty="0">
                <a:highlight>
                  <a:srgbClr val="FFFF00"/>
                </a:highlight>
                <a:latin typeface="Aptos" panose="020B0004020202020204" pitchFamily="34" charset="0"/>
              </a:rPr>
              <a:t>Records should include:</a:t>
            </a:r>
          </a:p>
          <a:p>
            <a:r>
              <a:rPr lang="en-GB" dirty="0">
                <a:highlight>
                  <a:srgbClr val="FFFF00"/>
                </a:highlight>
                <a:latin typeface="Aptos" panose="020B0004020202020204" pitchFamily="34" charset="0"/>
              </a:rPr>
              <a:t>a clear and comprehensive summary of the concern</a:t>
            </a:r>
          </a:p>
          <a:p>
            <a:pPr marL="0" indent="0">
              <a:buNone/>
            </a:pPr>
            <a:r>
              <a:rPr lang="en-GB" dirty="0">
                <a:highlight>
                  <a:srgbClr val="FFFF00"/>
                </a:highlight>
                <a:latin typeface="Aptos" panose="020B0004020202020204" pitchFamily="34" charset="0"/>
              </a:rPr>
              <a:t>• details of how the concern was followed up and resolved, and</a:t>
            </a:r>
          </a:p>
          <a:p>
            <a:pPr marL="0" indent="0">
              <a:buNone/>
            </a:pPr>
            <a:r>
              <a:rPr lang="en-GB" dirty="0">
                <a:highlight>
                  <a:srgbClr val="FFFF00"/>
                </a:highlight>
                <a:latin typeface="Aptos" panose="020B0004020202020204" pitchFamily="34" charset="0"/>
              </a:rPr>
              <a:t>• a note of any action taken, decisions reached and the outcome.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F88D0-68C8-035D-3FA5-B86C2A0B12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7072AF-69C8-3681-FD09-C8B135C2FC00}"/>
              </a:ext>
            </a:extLst>
          </p:cNvPr>
          <p:cNvSpPr>
            <a:spLocks noGrp="1"/>
          </p:cNvSpPr>
          <p:nvPr>
            <p:ph type="title"/>
          </p:nvPr>
        </p:nvSpPr>
        <p:spPr/>
        <p:txBody>
          <a:bodyPr/>
          <a:lstStyle/>
          <a:p>
            <a:r>
              <a:rPr lang="en-GB" b="1" dirty="0">
                <a:latin typeface="Aptos" panose="020B0004020202020204" pitchFamily="34" charset="0"/>
              </a:rPr>
              <a:t>What do we need to record?</a:t>
            </a:r>
          </a:p>
        </p:txBody>
      </p:sp>
      <p:sp>
        <p:nvSpPr>
          <p:cNvPr id="3" name="Content Placeholder 2">
            <a:extLst>
              <a:ext uri="{FF2B5EF4-FFF2-40B4-BE49-F238E27FC236}">
                <a16:creationId xmlns:a16="http://schemas.microsoft.com/office/drawing/2014/main" id="{E0770384-19A8-4C45-4196-8E8856E8E9B0}"/>
              </a:ext>
            </a:extLst>
          </p:cNvPr>
          <p:cNvSpPr>
            <a:spLocks noGrp="1"/>
          </p:cNvSpPr>
          <p:nvPr>
            <p:ph idx="1"/>
          </p:nvPr>
        </p:nvSpPr>
        <p:spPr>
          <a:xfrm>
            <a:off x="692151" y="1618655"/>
            <a:ext cx="7527289" cy="3600450"/>
          </a:xfrm>
          <a:solidFill>
            <a:schemeClr val="bg1">
              <a:lumMod val="95000"/>
            </a:schemeClr>
          </a:solidFill>
        </p:spPr>
        <p:txBody>
          <a:bodyPr/>
          <a:lstStyle/>
          <a:p>
            <a:pPr marL="342900" lvl="0" indent="-342900">
              <a:lnSpc>
                <a:spcPct val="115000"/>
              </a:lnSpc>
              <a:buFont typeface="Symbol" panose="05050102010706020507" pitchFamily="18" charset="2"/>
              <a:buChar char=""/>
            </a:pPr>
            <a:r>
              <a:rPr lang="en-GB" sz="2400" kern="100" dirty="0">
                <a:effectLst/>
                <a:latin typeface="Aptos"/>
                <a:ea typeface="Aptos" panose="020B0004020202020204" pitchFamily="34" charset="0"/>
                <a:cs typeface="Times New Roman"/>
              </a:rPr>
              <a:t>Incident or concern reports and body maps</a:t>
            </a:r>
          </a:p>
          <a:p>
            <a:pPr marL="342900" lvl="0" indent="-342900">
              <a:lnSpc>
                <a:spcPct val="115000"/>
              </a:lnSpc>
              <a:buFont typeface="Symbol" panose="05050102010706020507" pitchFamily="18" charset="2"/>
              <a:buChar char=""/>
            </a:pPr>
            <a:r>
              <a:rPr lang="en-GB" sz="2400" kern="100" dirty="0">
                <a:effectLst/>
                <a:latin typeface="Aptos"/>
                <a:ea typeface="Aptos" panose="020B0004020202020204" pitchFamily="34" charset="0"/>
                <a:cs typeface="Times New Roman"/>
              </a:rPr>
              <a:t>Child protection plans and notes from meetings</a:t>
            </a:r>
          </a:p>
          <a:p>
            <a:pPr marL="342900" lvl="0" indent="-342900">
              <a:lnSpc>
                <a:spcPct val="115000"/>
              </a:lnSpc>
              <a:buFont typeface="Symbol" panose="05050102010706020507" pitchFamily="18" charset="2"/>
              <a:buChar char=""/>
            </a:pPr>
            <a:r>
              <a:rPr lang="en-GB" sz="2400" kern="100" dirty="0">
                <a:effectLst/>
                <a:latin typeface="Aptos"/>
                <a:ea typeface="Aptos" panose="020B0004020202020204" pitchFamily="34" charset="0"/>
                <a:cs typeface="Times New Roman"/>
              </a:rPr>
              <a:t>Safeguarding related risk assessments</a:t>
            </a:r>
          </a:p>
          <a:p>
            <a:pPr marL="342900" lvl="0" indent="-342900">
              <a:lnSpc>
                <a:spcPct val="115000"/>
              </a:lnSpc>
              <a:buFont typeface="Symbol" panose="05050102010706020507" pitchFamily="18" charset="2"/>
              <a:buChar char=""/>
            </a:pPr>
            <a:r>
              <a:rPr lang="en-GB" sz="2400" kern="100" dirty="0">
                <a:effectLst/>
                <a:latin typeface="Aptos"/>
                <a:ea typeface="Aptos" panose="020B0004020202020204" pitchFamily="34" charset="0"/>
                <a:cs typeface="Times New Roman"/>
              </a:rPr>
              <a:t>Meeting minutes</a:t>
            </a:r>
          </a:p>
          <a:p>
            <a:pPr marL="342900" lvl="0" indent="-342900">
              <a:lnSpc>
                <a:spcPct val="115000"/>
              </a:lnSpc>
              <a:buFont typeface="Symbol" panose="05050102010706020507" pitchFamily="18" charset="2"/>
              <a:buChar char=""/>
            </a:pPr>
            <a:r>
              <a:rPr lang="en-GB" sz="2400" kern="100" dirty="0">
                <a:effectLst/>
                <a:latin typeface="Aptos"/>
                <a:ea typeface="Aptos" panose="020B0004020202020204" pitchFamily="34" charset="0"/>
                <a:cs typeface="Times New Roman"/>
              </a:rPr>
              <a:t>Communication logs (parents and external logs)</a:t>
            </a:r>
          </a:p>
          <a:p>
            <a:pPr marL="342900" lvl="0" indent="-342900">
              <a:lnSpc>
                <a:spcPct val="115000"/>
              </a:lnSpc>
              <a:buFont typeface="Symbol" panose="05050102010706020507" pitchFamily="18" charset="2"/>
              <a:buChar char=""/>
            </a:pPr>
            <a:r>
              <a:rPr lang="en-GB" sz="2400" kern="100" dirty="0">
                <a:effectLst/>
                <a:latin typeface="Aptos"/>
                <a:ea typeface="Aptos" panose="020B0004020202020204" pitchFamily="34" charset="0"/>
                <a:cs typeface="Times New Roman"/>
              </a:rPr>
              <a:t>Staff training records</a:t>
            </a:r>
          </a:p>
          <a:p>
            <a:pPr marL="342900" lvl="0" indent="-342900">
              <a:lnSpc>
                <a:spcPct val="115000"/>
              </a:lnSpc>
              <a:spcAft>
                <a:spcPts val="800"/>
              </a:spcAft>
              <a:buFont typeface="Symbol" panose="05050102010706020507" pitchFamily="18" charset="2"/>
              <a:buChar char=""/>
            </a:pPr>
            <a:r>
              <a:rPr lang="en-GB" sz="2400" kern="100" dirty="0">
                <a:effectLst/>
                <a:latin typeface="Aptos"/>
                <a:ea typeface="Aptos" panose="020B0004020202020204" pitchFamily="34" charset="0"/>
                <a:cs typeface="Times New Roman"/>
              </a:rPr>
              <a:t>Information from audits and reviews.</a:t>
            </a:r>
          </a:p>
        </p:txBody>
      </p:sp>
      <p:pic>
        <p:nvPicPr>
          <p:cNvPr id="4" name="Picture 3">
            <a:extLst>
              <a:ext uri="{FF2B5EF4-FFF2-40B4-BE49-F238E27FC236}">
                <a16:creationId xmlns:a16="http://schemas.microsoft.com/office/drawing/2014/main" id="{76D7BD80-F73A-676B-ED7F-7D8E0309C8AE}"/>
              </a:ext>
            </a:extLst>
          </p:cNvPr>
          <p:cNvPicPr>
            <a:picLocks noChangeAspect="1"/>
          </p:cNvPicPr>
          <p:nvPr/>
        </p:nvPicPr>
        <p:blipFill>
          <a:blip r:embed="rId3"/>
          <a:stretch>
            <a:fillRect/>
          </a:stretch>
        </p:blipFill>
        <p:spPr>
          <a:xfrm>
            <a:off x="8996362" y="689471"/>
            <a:ext cx="2004418" cy="2004418"/>
          </a:xfrm>
          <a:prstGeom prst="rect">
            <a:avLst/>
          </a:prstGeom>
        </p:spPr>
      </p:pic>
      <p:pic>
        <p:nvPicPr>
          <p:cNvPr id="5" name="Picture 4">
            <a:extLst>
              <a:ext uri="{FF2B5EF4-FFF2-40B4-BE49-F238E27FC236}">
                <a16:creationId xmlns:a16="http://schemas.microsoft.com/office/drawing/2014/main" id="{31DB00CE-6AE7-3845-932F-978082C302CE}"/>
              </a:ext>
            </a:extLst>
          </p:cNvPr>
          <p:cNvPicPr>
            <a:picLocks noChangeAspect="1"/>
          </p:cNvPicPr>
          <p:nvPr/>
        </p:nvPicPr>
        <p:blipFill>
          <a:blip r:embed="rId4"/>
          <a:stretch>
            <a:fillRect/>
          </a:stretch>
        </p:blipFill>
        <p:spPr>
          <a:xfrm>
            <a:off x="9107863" y="3269059"/>
            <a:ext cx="1781415" cy="1790105"/>
          </a:xfrm>
          <a:prstGeom prst="rect">
            <a:avLst/>
          </a:prstGeom>
        </p:spPr>
      </p:pic>
    </p:spTree>
    <p:extLst>
      <p:ext uri="{BB962C8B-B14F-4D97-AF65-F5344CB8AC3E}">
        <p14:creationId xmlns:p14="http://schemas.microsoft.com/office/powerpoint/2010/main" val="765420843"/>
      </p:ext>
    </p:extLst>
  </p:cSld>
  <p:clrMapOvr>
    <a:masterClrMapping/>
  </p:clrMapOvr>
</p:sld>
</file>

<file path=ppt/theme/theme1.xml><?xml version="1.0" encoding="utf-8"?>
<a:theme xmlns:a="http://schemas.openxmlformats.org/drawingml/2006/main" name="Default Design">
  <a:themeElements>
    <a:clrScheme name="Default Design 16">
      <a:dk1>
        <a:srgbClr val="000000"/>
      </a:dk1>
      <a:lt1>
        <a:srgbClr val="FFFFFF"/>
      </a:lt1>
      <a:dk2>
        <a:srgbClr val="006E56"/>
      </a:dk2>
      <a:lt2>
        <a:srgbClr val="808080"/>
      </a:lt2>
      <a:accent1>
        <a:srgbClr val="D2FAFA"/>
      </a:accent1>
      <a:accent2>
        <a:srgbClr val="0063AC"/>
      </a:accent2>
      <a:accent3>
        <a:srgbClr val="FFFFFF"/>
      </a:accent3>
      <a:accent4>
        <a:srgbClr val="000000"/>
      </a:accent4>
      <a:accent5>
        <a:srgbClr val="E5FCFC"/>
      </a:accent5>
      <a:accent6>
        <a:srgbClr val="00599B"/>
      </a:accent6>
      <a:hlink>
        <a:srgbClr val="C22E91"/>
      </a:hlink>
      <a:folHlink>
        <a:srgbClr val="B3D455"/>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6E56"/>
        </a:dk2>
        <a:lt2>
          <a:srgbClr val="808080"/>
        </a:lt2>
        <a:accent1>
          <a:srgbClr val="BBD2CF"/>
        </a:accent1>
        <a:accent2>
          <a:srgbClr val="0063AC"/>
        </a:accent2>
        <a:accent3>
          <a:srgbClr val="FFFFFF"/>
        </a:accent3>
        <a:accent4>
          <a:srgbClr val="000000"/>
        </a:accent4>
        <a:accent5>
          <a:srgbClr val="DAE5E4"/>
        </a:accent5>
        <a:accent6>
          <a:srgbClr val="00599B"/>
        </a:accent6>
        <a:hlink>
          <a:srgbClr val="C22E91"/>
        </a:hlink>
        <a:folHlink>
          <a:srgbClr val="57B94B"/>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6E56"/>
        </a:dk2>
        <a:lt2>
          <a:srgbClr val="808080"/>
        </a:lt2>
        <a:accent1>
          <a:srgbClr val="BBD2CF"/>
        </a:accent1>
        <a:accent2>
          <a:srgbClr val="0063AC"/>
        </a:accent2>
        <a:accent3>
          <a:srgbClr val="FFFFFF"/>
        </a:accent3>
        <a:accent4>
          <a:srgbClr val="000000"/>
        </a:accent4>
        <a:accent5>
          <a:srgbClr val="DAE5E4"/>
        </a:accent5>
        <a:accent6>
          <a:srgbClr val="00599B"/>
        </a:accent6>
        <a:hlink>
          <a:srgbClr val="C22E91"/>
        </a:hlink>
        <a:folHlink>
          <a:srgbClr val="B3D455"/>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6E56"/>
        </a:dk2>
        <a:lt2>
          <a:srgbClr val="808080"/>
        </a:lt2>
        <a:accent1>
          <a:srgbClr val="BBD2CF"/>
        </a:accent1>
        <a:accent2>
          <a:srgbClr val="0063AC"/>
        </a:accent2>
        <a:accent3>
          <a:srgbClr val="FFFFFF"/>
        </a:accent3>
        <a:accent4>
          <a:srgbClr val="000000"/>
        </a:accent4>
        <a:accent5>
          <a:srgbClr val="DAE5E4"/>
        </a:accent5>
        <a:accent6>
          <a:srgbClr val="00599B"/>
        </a:accent6>
        <a:hlink>
          <a:srgbClr val="C22E91"/>
        </a:hlink>
        <a:folHlink>
          <a:srgbClr val="52397A"/>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06E56"/>
        </a:dk2>
        <a:lt2>
          <a:srgbClr val="808080"/>
        </a:lt2>
        <a:accent1>
          <a:srgbClr val="D2FAFA"/>
        </a:accent1>
        <a:accent2>
          <a:srgbClr val="0063AC"/>
        </a:accent2>
        <a:accent3>
          <a:srgbClr val="FFFFFF"/>
        </a:accent3>
        <a:accent4>
          <a:srgbClr val="000000"/>
        </a:accent4>
        <a:accent5>
          <a:srgbClr val="E5FCFC"/>
        </a:accent5>
        <a:accent6>
          <a:srgbClr val="00599B"/>
        </a:accent6>
        <a:hlink>
          <a:srgbClr val="C22E91"/>
        </a:hlink>
        <a:folHlink>
          <a:srgbClr val="B3D45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6">
      <a:dk1>
        <a:srgbClr val="000000"/>
      </a:dk1>
      <a:lt1>
        <a:srgbClr val="FFFFFF"/>
      </a:lt1>
      <a:dk2>
        <a:srgbClr val="006E56"/>
      </a:dk2>
      <a:lt2>
        <a:srgbClr val="808080"/>
      </a:lt2>
      <a:accent1>
        <a:srgbClr val="D2FAFA"/>
      </a:accent1>
      <a:accent2>
        <a:srgbClr val="0063AC"/>
      </a:accent2>
      <a:accent3>
        <a:srgbClr val="FFFFFF"/>
      </a:accent3>
      <a:accent4>
        <a:srgbClr val="000000"/>
      </a:accent4>
      <a:accent5>
        <a:srgbClr val="E5FCFC"/>
      </a:accent5>
      <a:accent6>
        <a:srgbClr val="00599B"/>
      </a:accent6>
      <a:hlink>
        <a:srgbClr val="C22E91"/>
      </a:hlink>
      <a:folHlink>
        <a:srgbClr val="B3D455"/>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6E56"/>
        </a:dk2>
        <a:lt2>
          <a:srgbClr val="808080"/>
        </a:lt2>
        <a:accent1>
          <a:srgbClr val="BBD2CF"/>
        </a:accent1>
        <a:accent2>
          <a:srgbClr val="0063AC"/>
        </a:accent2>
        <a:accent3>
          <a:srgbClr val="FFFFFF"/>
        </a:accent3>
        <a:accent4>
          <a:srgbClr val="000000"/>
        </a:accent4>
        <a:accent5>
          <a:srgbClr val="DAE5E4"/>
        </a:accent5>
        <a:accent6>
          <a:srgbClr val="00599B"/>
        </a:accent6>
        <a:hlink>
          <a:srgbClr val="C22E91"/>
        </a:hlink>
        <a:folHlink>
          <a:srgbClr val="57B94B"/>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6E56"/>
        </a:dk2>
        <a:lt2>
          <a:srgbClr val="808080"/>
        </a:lt2>
        <a:accent1>
          <a:srgbClr val="BBD2CF"/>
        </a:accent1>
        <a:accent2>
          <a:srgbClr val="0063AC"/>
        </a:accent2>
        <a:accent3>
          <a:srgbClr val="FFFFFF"/>
        </a:accent3>
        <a:accent4>
          <a:srgbClr val="000000"/>
        </a:accent4>
        <a:accent5>
          <a:srgbClr val="DAE5E4"/>
        </a:accent5>
        <a:accent6>
          <a:srgbClr val="00599B"/>
        </a:accent6>
        <a:hlink>
          <a:srgbClr val="C22E91"/>
        </a:hlink>
        <a:folHlink>
          <a:srgbClr val="B3D455"/>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6E56"/>
        </a:dk2>
        <a:lt2>
          <a:srgbClr val="808080"/>
        </a:lt2>
        <a:accent1>
          <a:srgbClr val="BBD2CF"/>
        </a:accent1>
        <a:accent2>
          <a:srgbClr val="0063AC"/>
        </a:accent2>
        <a:accent3>
          <a:srgbClr val="FFFFFF"/>
        </a:accent3>
        <a:accent4>
          <a:srgbClr val="000000"/>
        </a:accent4>
        <a:accent5>
          <a:srgbClr val="DAE5E4"/>
        </a:accent5>
        <a:accent6>
          <a:srgbClr val="00599B"/>
        </a:accent6>
        <a:hlink>
          <a:srgbClr val="C22E91"/>
        </a:hlink>
        <a:folHlink>
          <a:srgbClr val="52397A"/>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06E56"/>
        </a:dk2>
        <a:lt2>
          <a:srgbClr val="808080"/>
        </a:lt2>
        <a:accent1>
          <a:srgbClr val="D2FAFA"/>
        </a:accent1>
        <a:accent2>
          <a:srgbClr val="0063AC"/>
        </a:accent2>
        <a:accent3>
          <a:srgbClr val="FFFFFF"/>
        </a:accent3>
        <a:accent4>
          <a:srgbClr val="000000"/>
        </a:accent4>
        <a:accent5>
          <a:srgbClr val="E5FCFC"/>
        </a:accent5>
        <a:accent6>
          <a:srgbClr val="00599B"/>
        </a:accent6>
        <a:hlink>
          <a:srgbClr val="C22E91"/>
        </a:hlink>
        <a:folHlink>
          <a:srgbClr val="B3D45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4141</TotalTime>
  <Words>9404</Words>
  <Application>Microsoft Macintosh PowerPoint</Application>
  <PresentationFormat>Widescreen</PresentationFormat>
  <Paragraphs>579</Paragraphs>
  <Slides>35</Slides>
  <Notes>35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Aptos</vt:lpstr>
      <vt:lpstr>Arial</vt:lpstr>
      <vt:lpstr>Calibri</vt:lpstr>
      <vt:lpstr>Courier New</vt:lpstr>
      <vt:lpstr>Symbol</vt:lpstr>
      <vt:lpstr>Default Design</vt:lpstr>
      <vt:lpstr>1_Default Design</vt:lpstr>
      <vt:lpstr>PowerPoint Presentation</vt:lpstr>
      <vt:lpstr>Aims of this training</vt:lpstr>
      <vt:lpstr>Working agreement</vt:lpstr>
      <vt:lpstr>Definition of safeguarding</vt:lpstr>
      <vt:lpstr>KCSiE 2025</vt:lpstr>
      <vt:lpstr>The Children’s Wellbeing and Schools Bill 2025</vt:lpstr>
      <vt:lpstr>KCSiE 2025 changes  </vt:lpstr>
      <vt:lpstr>Reporting &amp; Recording: Our Systems and Processes</vt:lpstr>
      <vt:lpstr>What do we need to record?</vt:lpstr>
      <vt:lpstr>What to expect when you report a concern/role of DSL</vt:lpstr>
      <vt:lpstr>Abuse and Harm</vt:lpstr>
      <vt:lpstr>What is Child Abuse?</vt:lpstr>
      <vt:lpstr>KCSiE 2025:  Abuse, neglect and exploitation</vt:lpstr>
      <vt:lpstr>What do we mean by ‘Significant Harm’?</vt:lpstr>
      <vt:lpstr>Recognising abuse, neglect, exploitation and  safeguarding issues: KCSiE Annexe B</vt:lpstr>
      <vt:lpstr>Contextual Safeguarding: Why we need to understand the lived experience of our children and young people.</vt:lpstr>
      <vt:lpstr>PowerPoint Presentation</vt:lpstr>
      <vt:lpstr>Child Criminal Exploitation Child Sexual Exploitation Online Safety Domestic Abuse Prevent Duty </vt:lpstr>
      <vt:lpstr>Child Criminal Exploitation  How criminals groom children</vt:lpstr>
      <vt:lpstr>Children who are absent from education </vt:lpstr>
      <vt:lpstr>Children with increased vulnerabilities and at greater risk of harm</vt:lpstr>
      <vt:lpstr>Female Genital Mutilation (FGM)</vt:lpstr>
      <vt:lpstr>Domestic abuse</vt:lpstr>
      <vt:lpstr>PowerPoint Presentation</vt:lpstr>
      <vt:lpstr>PowerPoint Presentation</vt:lpstr>
      <vt:lpstr>Listening to our children  and young people</vt:lpstr>
      <vt:lpstr>The voices of our children</vt:lpstr>
      <vt:lpstr>Children have said they need</vt:lpstr>
      <vt:lpstr>The impact of language (from Barnados 2024 Review)</vt:lpstr>
      <vt:lpstr>PowerPoint Presentation</vt:lpstr>
      <vt:lpstr>PowerPoint Presentation</vt:lpstr>
      <vt:lpstr>Harms threshold and low-level concern</vt:lpstr>
      <vt:lpstr>Whistleblowing – encouraged and expected</vt:lpstr>
      <vt:lpstr>Our Safeguarding Culture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“Roles and responsibilities of governing bodies”       2023-24 Hélène Schwartz Safeguarding Effectiveness Advisory team</dc:title>
  <dc:creator>SEA Team</dc:creator>
  <cp:lastModifiedBy>Peter Clark</cp:lastModifiedBy>
  <cp:revision>24</cp:revision>
  <dcterms:created xsi:type="dcterms:W3CDTF">2023-08-10T10:08:14Z</dcterms:created>
  <dcterms:modified xsi:type="dcterms:W3CDTF">2025-09-03T13:41:07Z</dcterms:modified>
</cp:coreProperties>
</file>