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16"/>
  </p:notesMasterIdLst>
  <p:sldIdLst>
    <p:sldId id="256" r:id="rId2"/>
    <p:sldId id="257" r:id="rId3"/>
    <p:sldId id="264" r:id="rId4"/>
    <p:sldId id="265" r:id="rId5"/>
    <p:sldId id="266" r:id="rId6"/>
    <p:sldId id="267" r:id="rId7"/>
    <p:sldId id="260" r:id="rId8"/>
    <p:sldId id="263" r:id="rId9"/>
    <p:sldId id="269" r:id="rId10"/>
    <p:sldId id="270" r:id="rId11"/>
    <p:sldId id="268" r:id="rId12"/>
    <p:sldId id="258" r:id="rId13"/>
    <p:sldId id="271" r:id="rId14"/>
    <p:sldId id="259" r:id="rId15"/>
  </p:sldIdLst>
  <p:sldSz cx="9144000" cy="5143500" type="screen16x9"/>
  <p:notesSz cx="51435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0"/>
    <p:restoredTop sz="94610"/>
  </p:normalViewPr>
  <p:slideViewPr>
    <p:cSldViewPr snapToGrid="0" snapToObjects="1">
      <p:cViewPr varScale="1">
        <p:scale>
          <a:sx n="165" d="100"/>
          <a:sy n="165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93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58E58-7984-2353-20C6-EC754A11A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9CD024-213D-D8BB-904F-172B3DD1B8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C60608-5CA2-5485-172C-37138950E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A1DD2-89A9-1DC8-006E-FBC3589F8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49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E863D-5C2A-312F-C5DE-8AD14C12B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4CEE36-36A7-E536-D3F7-5312CE606F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D0A91B-EDBC-6F52-93DB-89A3E7702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CA0B4-1FB6-30CB-40C1-9008D7787E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67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3FD6C-9637-827D-1A4B-36A6C9B88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10E6A8-6E32-15B0-2C43-B450460C2C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FB812B-3C9E-53B6-6ED2-26FE06345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8B19A-F7AA-84ED-8ED0-DB105EBBE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28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0F67B-47C1-CF11-E86C-3410B9257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57EFDB-A48E-1680-087E-98F30E460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2A6029-978A-CE56-B1C6-099906FAF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CB197-EEE6-588E-3099-ABB7E526E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14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05601-5FCA-BDE6-1697-65B45A491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291BF0-AAFC-872E-262A-E1334377A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CE610E-34FE-0C7C-125A-7550725BD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3C745-57BC-1C82-76B8-4787DB9D4E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9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BA69F-9BED-D173-A941-A1B16918B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9EBF73-B4F4-918C-9654-9D2E85FF63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D39E90-6461-1D12-4E09-DD81CDDC6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6B227-550A-1F59-D60E-DBF37A6B3C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73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5381A-DD16-B15E-74A3-CB10225F4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8E1B08-25E2-8AB4-84C7-55873AE454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D0E7CF-DA1F-AD23-4FBE-2A036D863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8F2A0-F836-DD1C-8882-1A1D20D88C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76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E1B27-41BE-2233-8F5A-F177A3419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8C0289-310E-F2D7-6C39-4ADFACBF6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70B4A1-B102-3BDC-C7B2-701D6AB5C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63AB9-CDD5-52EA-19B6-58383CBBA7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08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565CA-9C2E-E242-CA60-A1919015A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8C8B7A-AB5D-0C22-3A2E-311A0CEAA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7ADF2D-2C0B-0706-5758-7C2FAA5F5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CA36F-769E-87BC-D687-98EC9B99DF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8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18CB-8913-D247-BB77-C291EB9CC5E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9423-8CF6-5141-ADCA-358111BF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061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18CB-8913-D247-BB77-C291EB9CC5E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9423-8CF6-5141-ADCA-358111BF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259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18CB-8913-D247-BB77-C291EB9CC5E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9423-8CF6-5141-ADCA-358111BF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342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60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18CB-8913-D247-BB77-C291EB9CC5E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9423-8CF6-5141-ADCA-358111BF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888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18CB-8913-D247-BB77-C291EB9CC5E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9423-8CF6-5141-ADCA-358111BF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140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18CB-8913-D247-BB77-C291EB9CC5E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9423-8CF6-5141-ADCA-358111BF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839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18CB-8913-D247-BB77-C291EB9CC5E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9423-8CF6-5141-ADCA-358111BF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427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18CB-8913-D247-BB77-C291EB9CC5E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9423-8CF6-5141-ADCA-358111BF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8703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18CB-8913-D247-BB77-C291EB9CC5E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9423-8CF6-5141-ADCA-358111BF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573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18CB-8913-D247-BB77-C291EB9CC5E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9423-8CF6-5141-ADCA-358111BF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299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18CB-8913-D247-BB77-C291EB9CC5E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9423-8CF6-5141-ADCA-358111BF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009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718CB-8913-D247-BB77-C291EB9CC5E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89423-8CF6-5141-ADCA-358111BF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7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gswmusichubswindwilts.org.u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gswmusichubswindwilts.org.uk/home/wiltshire/music-reources/" TargetMode="External"/><Relationship Id="rId5" Type="http://schemas.openxmlformats.org/officeDocument/2006/relationships/hyperlink" Target="https://gswmusichubswindwilts.org.uk/wp-content/uploads/2026/01/SMS-SAFEGUARDING-INFO-Working-with-music-tutors-Sept-2024-FINAL-2.pdf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jordanl@smscio.co.uk" TargetMode="External"/><Relationship Id="rId13" Type="http://schemas.openxmlformats.org/officeDocument/2006/relationships/hyperlink" Target="mailto:sscotford@smscio.co.uk" TargetMode="External"/><Relationship Id="rId3" Type="http://schemas.openxmlformats.org/officeDocument/2006/relationships/hyperlink" Target="https://gswmusichubswindwilts.org.uk/school-clusters-in-wiltshire/" TargetMode="External"/><Relationship Id="rId7" Type="http://schemas.openxmlformats.org/officeDocument/2006/relationships/hyperlink" Target="mailto:falakij@smscio.co.uk" TargetMode="External"/><Relationship Id="rId12" Type="http://schemas.openxmlformats.org/officeDocument/2006/relationships/hyperlink" Target="mailto:lhawkins@smscio.co.u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farrs@smscio.co.uk" TargetMode="External"/><Relationship Id="rId11" Type="http://schemas.openxmlformats.org/officeDocument/2006/relationships/hyperlink" Target="mailto:pclark@smscio.co.uk" TargetMode="External"/><Relationship Id="rId5" Type="http://schemas.openxmlformats.org/officeDocument/2006/relationships/hyperlink" Target="mailto:malcome@smscio.co.uk" TargetMode="External"/><Relationship Id="rId10" Type="http://schemas.openxmlformats.org/officeDocument/2006/relationships/hyperlink" Target="mailto:lanel@smscio.co.uk" TargetMode="External"/><Relationship Id="rId4" Type="http://schemas.openxmlformats.org/officeDocument/2006/relationships/hyperlink" Target="mailto:askewe@smscio.co.uk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gswmusichubswindwilts.org.uk/school-clusters-in-wiltshir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gswmusichubswindwilts.org.uk/school-clusters-in-wiltshir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mc-subsidy-portal.glide.page/" TargetMode="External"/><Relationship Id="rId5" Type="http://schemas.openxmlformats.org/officeDocument/2006/relationships/image" Target="../media/image2.png"/><Relationship Id="rId4" Type="http://schemas.openxmlformats.org/officeDocument/2006/relationships/hyperlink" Target="mailto:pclark@smscio.co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hyperlink" Target="https://gswmusichubswindwilts.org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gswmusichubswindwilts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2865120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1"/>
          <p:cNvSpPr/>
          <p:nvPr/>
        </p:nvSpPr>
        <p:spPr>
          <a:xfrm>
            <a:off x="556260" y="742950"/>
            <a:ext cx="512006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spcAft>
                <a:spcPts val="900"/>
              </a:spcAft>
              <a:buNone/>
            </a:pPr>
            <a:r>
              <a:rPr lang="en-US" sz="5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GSW Music Hub</a:t>
            </a:r>
            <a:endParaRPr lang="en-US" sz="5400" dirty="0"/>
          </a:p>
        </p:txBody>
      </p:sp>
      <p:sp>
        <p:nvSpPr>
          <p:cNvPr id="5" name="Text 2"/>
          <p:cNvSpPr/>
          <p:nvPr/>
        </p:nvSpPr>
        <p:spPr>
          <a:xfrm>
            <a:off x="571500" y="2228850"/>
            <a:ext cx="789384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spcAft>
                <a:spcPts val="4500"/>
              </a:spcAft>
              <a:buNone/>
            </a:pPr>
            <a:r>
              <a:rPr lang="en-US" sz="225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Wiltshire Schools online meeting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571500" y="3143250"/>
            <a:ext cx="81610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Hub Briefing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571500" y="3448050"/>
            <a:ext cx="81610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6B5B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January 2026</a:t>
            </a:r>
            <a:endParaRPr lang="en-US" sz="1500" dirty="0"/>
          </a:p>
        </p:txBody>
      </p:sp>
      <p:pic>
        <p:nvPicPr>
          <p:cNvPr id="9" name="Picture 8" descr="A blue sign with black text&#10;&#10;AI-generated content may be incorrect.">
            <a:extLst>
              <a:ext uri="{FF2B5EF4-FFF2-40B4-BE49-F238E27FC236}">
                <a16:creationId xmlns:a16="http://schemas.microsoft.com/office/drawing/2014/main" id="{779EF5DF-28FA-6902-76E4-2C81AA414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550" y="275064"/>
            <a:ext cx="2323437" cy="12822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523BCA-FF8E-A1AE-70FB-3EA46F9BB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4B25958-7352-C6A4-17B0-83417E0FB4BD}"/>
              </a:ext>
            </a:extLst>
          </p:cNvPr>
          <p:cNvSpPr/>
          <p:nvPr/>
        </p:nvSpPr>
        <p:spPr>
          <a:xfrm>
            <a:off x="274320" y="346232"/>
            <a:ext cx="555516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CD68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Use the website</a:t>
            </a:r>
            <a:endParaRPr lang="en-US" sz="27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380F30E6-3A26-C308-18E0-3E73DA0D6BA8}"/>
              </a:ext>
            </a:extLst>
          </p:cNvPr>
          <p:cNvSpPr/>
          <p:nvPr/>
        </p:nvSpPr>
        <p:spPr>
          <a:xfrm>
            <a:off x="609980" y="2757934"/>
            <a:ext cx="3866769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463"/>
              </a:lnSpc>
              <a:buFont typeface="Arial" panose="020B0604020202020204" pitchFamily="34" charset="0"/>
              <a:buChar char="•"/>
            </a:pPr>
            <a:endParaRPr lang="en-US" sz="975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5EC2B16F-F6EC-7450-D9CE-FA5B4FA41A94}"/>
              </a:ext>
            </a:extLst>
          </p:cNvPr>
          <p:cNvSpPr/>
          <p:nvPr/>
        </p:nvSpPr>
        <p:spPr>
          <a:xfrm>
            <a:off x="381000" y="4737199"/>
            <a:ext cx="8549640" cy="17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endParaRPr lang="en-US" sz="1000" dirty="0"/>
          </a:p>
        </p:txBody>
      </p:sp>
      <p:pic>
        <p:nvPicPr>
          <p:cNvPr id="3" name="Picture 2" descr="A blue sign with black text&#10;&#10;AI-generated content may be incorrect.">
            <a:extLst>
              <a:ext uri="{FF2B5EF4-FFF2-40B4-BE49-F238E27FC236}">
                <a16:creationId xmlns:a16="http://schemas.microsoft.com/office/drawing/2014/main" id="{1929593A-FA5F-2B3D-259A-E64F9BF3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643" y="228601"/>
            <a:ext cx="969775" cy="5352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6CFEDC-C490-F53A-2538-6A9B55E3E4CC}"/>
              </a:ext>
            </a:extLst>
          </p:cNvPr>
          <p:cNvSpPr txBox="1"/>
          <p:nvPr/>
        </p:nvSpPr>
        <p:spPr>
          <a:xfrm>
            <a:off x="228600" y="960173"/>
            <a:ext cx="788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 to the website: HERE</a:t>
            </a:r>
            <a:r>
              <a:rPr lang="en-US" sz="1200" b="1" dirty="0"/>
              <a:t>: </a:t>
            </a:r>
            <a:r>
              <a:rPr lang="en-US" sz="1200" b="1" dirty="0">
                <a:hlinkClick r:id="rId4"/>
              </a:rPr>
              <a:t>https://gswmusichubswindwilts.org.uk</a:t>
            </a:r>
            <a:endParaRPr lang="en-US" sz="1200" b="1" dirty="0"/>
          </a:p>
          <a:p>
            <a:endParaRPr lang="en-US" sz="1200" b="1" dirty="0"/>
          </a:p>
        </p:txBody>
      </p:sp>
      <p:pic>
        <p:nvPicPr>
          <p:cNvPr id="9" name="Picture 8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63CF2C1D-8304-A244-A50B-865E51B69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29" y="1453020"/>
            <a:ext cx="4064385" cy="3061409"/>
          </a:xfrm>
          <a:prstGeom prst="rect">
            <a:avLst/>
          </a:prstGeom>
        </p:spPr>
      </p:pic>
      <p:pic>
        <p:nvPicPr>
          <p:cNvPr id="13" name="Picture 12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22F993CD-BECB-7A21-234E-303C92EB9F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145" y="1421838"/>
            <a:ext cx="3866770" cy="312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93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661DF3-A898-BF78-DF3C-8DE6F4E89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76813A7-F60C-9730-9847-2FB3FDA6180D}"/>
              </a:ext>
            </a:extLst>
          </p:cNvPr>
          <p:cNvSpPr/>
          <p:nvPr/>
        </p:nvSpPr>
        <p:spPr>
          <a:xfrm>
            <a:off x="274320" y="346232"/>
            <a:ext cx="555516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CD68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Archive </a:t>
            </a:r>
            <a:r>
              <a:rPr lang="en-US" sz="2700" b="1" dirty="0" err="1">
                <a:solidFill>
                  <a:srgbClr val="CD68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eNewsletters</a:t>
            </a:r>
            <a:endParaRPr lang="en-US" sz="27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01DCA995-3544-E327-B165-85920063BB45}"/>
              </a:ext>
            </a:extLst>
          </p:cNvPr>
          <p:cNvSpPr/>
          <p:nvPr/>
        </p:nvSpPr>
        <p:spPr>
          <a:xfrm>
            <a:off x="609980" y="2757934"/>
            <a:ext cx="3866769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463"/>
              </a:lnSpc>
              <a:buFont typeface="Arial" panose="020B0604020202020204" pitchFamily="34" charset="0"/>
              <a:buChar char="•"/>
            </a:pPr>
            <a:endParaRPr lang="en-US" sz="975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7A0E0AC5-6EAD-25A9-FCAE-361ED0B86C63}"/>
              </a:ext>
            </a:extLst>
          </p:cNvPr>
          <p:cNvSpPr/>
          <p:nvPr/>
        </p:nvSpPr>
        <p:spPr>
          <a:xfrm>
            <a:off x="381000" y="4737199"/>
            <a:ext cx="8549640" cy="17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endParaRPr lang="en-US" sz="1000" dirty="0"/>
          </a:p>
        </p:txBody>
      </p:sp>
      <p:pic>
        <p:nvPicPr>
          <p:cNvPr id="3" name="Picture 2" descr="A blue sign with black text&#10;&#10;AI-generated content may be incorrect.">
            <a:extLst>
              <a:ext uri="{FF2B5EF4-FFF2-40B4-BE49-F238E27FC236}">
                <a16:creationId xmlns:a16="http://schemas.microsoft.com/office/drawing/2014/main" id="{4463DFA9-78BB-CE21-B000-B559A81AF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643" y="228601"/>
            <a:ext cx="969775" cy="5352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8F8518-2F9E-D8AE-F499-9557BB313FEC}"/>
              </a:ext>
            </a:extLst>
          </p:cNvPr>
          <p:cNvSpPr txBox="1"/>
          <p:nvPr/>
        </p:nvSpPr>
        <p:spPr>
          <a:xfrm>
            <a:off x="3543300" y="615950"/>
            <a:ext cx="788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Bottom of the Home Page</a:t>
            </a:r>
          </a:p>
        </p:txBody>
      </p:sp>
      <p:pic>
        <p:nvPicPr>
          <p:cNvPr id="8" name="Picture 7" descr="A screenshot of a calendar&#10;&#10;AI-generated content may be incorrect.">
            <a:extLst>
              <a:ext uri="{FF2B5EF4-FFF2-40B4-BE49-F238E27FC236}">
                <a16:creationId xmlns:a16="http://schemas.microsoft.com/office/drawing/2014/main" id="{D975D44E-988F-8DFE-0600-8002C0A08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911" y="892949"/>
            <a:ext cx="5783676" cy="41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1103114"/>
            <a:ext cx="4439984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CD68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Safeguarding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228600" y="1560314"/>
            <a:ext cx="762000" cy="38100"/>
          </a:xfrm>
          <a:prstGeom prst="rect">
            <a:avLst/>
          </a:prstGeom>
          <a:solidFill>
            <a:srgbClr val="CD6856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81000" y="1979414"/>
            <a:ext cx="4105275" cy="1078111"/>
          </a:xfrm>
          <a:prstGeom prst="roundRect">
            <a:avLst>
              <a:gd name="adj" fmla="val 7068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381000" y="1993702"/>
            <a:ext cx="4105275" cy="0"/>
          </a:xfrm>
          <a:prstGeom prst="line">
            <a:avLst/>
          </a:prstGeom>
          <a:noFill/>
          <a:ln w="28575">
            <a:solidFill>
              <a:srgbClr val="002060"/>
            </a:solidFill>
            <a:prstDash val="solid"/>
          </a:ln>
        </p:spPr>
        <p:txBody>
          <a:bodyPr/>
          <a:lstStyle/>
          <a:p>
            <a:endParaRPr lang="en-GB" dirty="0"/>
          </a:p>
        </p:txBody>
      </p:sp>
      <p:sp>
        <p:nvSpPr>
          <p:cNvPr id="6" name="Text 4"/>
          <p:cNvSpPr/>
          <p:nvPr/>
        </p:nvSpPr>
        <p:spPr>
          <a:xfrm>
            <a:off x="552450" y="2179439"/>
            <a:ext cx="3837622" cy="1827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spcAft>
                <a:spcPts val="750"/>
              </a:spcAft>
              <a:buNone/>
            </a:pPr>
            <a:r>
              <a:rPr lang="en-US" sz="1200" b="1" dirty="0">
                <a:solidFill>
                  <a:srgbClr val="CD68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Wiltshire Council’s Safeguarding Team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552450" y="2355056"/>
            <a:ext cx="3837622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463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srgbClr val="2D2D2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have a formal partnership agreement with Wiltshire council’s safeguarding team</a:t>
            </a:r>
          </a:p>
          <a:p>
            <a:pPr marL="171450" indent="-171450" algn="l">
              <a:lnSpc>
                <a:spcPts val="1463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srgbClr val="2D2D2D"/>
                </a:solidFill>
                <a:latin typeface="Arial" pitchFamily="34" charset="0"/>
                <a:cs typeface="Arial" pitchFamily="34" charset="-120"/>
              </a:rPr>
              <a:t>We hold monthly meeting to support the Associate scheme</a:t>
            </a:r>
            <a:endParaRPr lang="en-US" sz="975" dirty="0"/>
          </a:p>
        </p:txBody>
      </p:sp>
      <p:sp>
        <p:nvSpPr>
          <p:cNvPr id="9" name="Text 7"/>
          <p:cNvSpPr/>
          <p:nvPr/>
        </p:nvSpPr>
        <p:spPr>
          <a:xfrm>
            <a:off x="4657725" y="1979414"/>
            <a:ext cx="4105275" cy="1078111"/>
          </a:xfrm>
          <a:prstGeom prst="roundRect">
            <a:avLst>
              <a:gd name="adj" fmla="val 7068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Shape 8"/>
          <p:cNvSpPr/>
          <p:nvPr/>
        </p:nvSpPr>
        <p:spPr>
          <a:xfrm>
            <a:off x="4657725" y="1993702"/>
            <a:ext cx="4105275" cy="0"/>
          </a:xfrm>
          <a:prstGeom prst="line">
            <a:avLst/>
          </a:prstGeom>
          <a:noFill/>
          <a:ln w="28575">
            <a:solidFill>
              <a:srgbClr val="00206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4829175" y="2179439"/>
            <a:ext cx="3837622" cy="1827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spcAft>
                <a:spcPts val="750"/>
              </a:spcAft>
              <a:buNone/>
            </a:pPr>
            <a:r>
              <a:rPr lang="en-US" sz="1200" b="1" dirty="0">
                <a:solidFill>
                  <a:srgbClr val="CD68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Associates coming into your school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829175" y="2355056"/>
            <a:ext cx="3837622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463"/>
              </a:lnSpc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srgbClr val="6B5B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Checks are a school’s responsibility as they as self-employed specialists</a:t>
            </a:r>
          </a:p>
          <a:p>
            <a:pPr marL="171450" indent="-171450" algn="l">
              <a:lnSpc>
                <a:spcPts val="1463"/>
              </a:lnSpc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srgbClr val="6B5B57"/>
                </a:solidFill>
                <a:latin typeface="Arial" pitchFamily="34" charset="0"/>
                <a:cs typeface="Arial" pitchFamily="34" charset="-120"/>
              </a:rPr>
              <a:t>Ensure you see their original DBS certificate</a:t>
            </a:r>
            <a:endParaRPr lang="en-US" sz="975" dirty="0"/>
          </a:p>
        </p:txBody>
      </p:sp>
      <p:sp>
        <p:nvSpPr>
          <p:cNvPr id="13" name="Text 11"/>
          <p:cNvSpPr/>
          <p:nvPr/>
        </p:nvSpPr>
        <p:spPr>
          <a:xfrm>
            <a:off x="2337434" y="3257548"/>
            <a:ext cx="4105275" cy="1493044"/>
          </a:xfrm>
          <a:prstGeom prst="roundRect">
            <a:avLst>
              <a:gd name="adj" fmla="val 7068"/>
            </a:avLst>
          </a:prstGeom>
          <a:solidFill>
            <a:srgbClr val="FAF5F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Shape 12"/>
          <p:cNvSpPr/>
          <p:nvPr/>
        </p:nvSpPr>
        <p:spPr>
          <a:xfrm>
            <a:off x="2337434" y="3257548"/>
            <a:ext cx="4105275" cy="0"/>
          </a:xfrm>
          <a:prstGeom prst="line">
            <a:avLst/>
          </a:prstGeom>
          <a:noFill/>
          <a:ln w="28575">
            <a:solidFill>
              <a:srgbClr val="CD685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13"/>
          <p:cNvSpPr/>
          <p:nvPr/>
        </p:nvSpPr>
        <p:spPr>
          <a:xfrm>
            <a:off x="2433637" y="3379289"/>
            <a:ext cx="3837622" cy="1827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"/>
              </a:lnSpc>
              <a:spcAft>
                <a:spcPts val="750"/>
              </a:spcAft>
              <a:buNone/>
            </a:pPr>
            <a:r>
              <a:rPr lang="en-US" sz="1200" b="1" dirty="0">
                <a:solidFill>
                  <a:srgbClr val="CD68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the Hub does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2448592" y="3670694"/>
            <a:ext cx="3837622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463"/>
              </a:lnSpc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srgbClr val="6B5B57"/>
                </a:solidFill>
                <a:latin typeface="Arial" pitchFamily="34" charset="0"/>
                <a:cs typeface="Arial" pitchFamily="34" charset="-120"/>
              </a:rPr>
              <a:t>Undertakes QA and checks to allow them to become Associates</a:t>
            </a:r>
          </a:p>
          <a:p>
            <a:pPr marL="171450" indent="-171450" algn="l">
              <a:lnSpc>
                <a:spcPts val="1463"/>
              </a:lnSpc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srgbClr val="6B5B57"/>
                </a:solidFill>
                <a:latin typeface="Arial" pitchFamily="34" charset="0"/>
                <a:cs typeface="Arial" pitchFamily="34" charset="-120"/>
              </a:rPr>
              <a:t>Holds a central register of all Associate individuals and </a:t>
            </a:r>
            <a:r>
              <a:rPr lang="en-US" sz="975" dirty="0" err="1">
                <a:solidFill>
                  <a:srgbClr val="6B5B57"/>
                </a:solidFill>
                <a:latin typeface="Arial" pitchFamily="34" charset="0"/>
                <a:cs typeface="Arial" pitchFamily="34" charset="-120"/>
              </a:rPr>
              <a:t>organisations</a:t>
            </a:r>
            <a:endParaRPr lang="en-US" sz="975" dirty="0">
              <a:solidFill>
                <a:srgbClr val="6B5B57"/>
              </a:solidFill>
              <a:latin typeface="Arial" pitchFamily="34" charset="0"/>
              <a:cs typeface="Arial" pitchFamily="34" charset="-120"/>
            </a:endParaRPr>
          </a:p>
          <a:p>
            <a:pPr marL="171450" indent="-171450" algn="l">
              <a:lnSpc>
                <a:spcPts val="1463"/>
              </a:lnSpc>
              <a:buFont typeface="Arial" panose="020B0604020202020204" pitchFamily="34" charset="0"/>
              <a:buChar char="•"/>
            </a:pPr>
            <a:endParaRPr lang="en-US" sz="975" dirty="0"/>
          </a:p>
        </p:txBody>
      </p:sp>
      <p:pic>
        <p:nvPicPr>
          <p:cNvPr id="23" name="Picture 22" descr="A blue sign with black text&#10;&#10;AI-generated content may be incorrect.">
            <a:extLst>
              <a:ext uri="{FF2B5EF4-FFF2-40B4-BE49-F238E27FC236}">
                <a16:creationId xmlns:a16="http://schemas.microsoft.com/office/drawing/2014/main" id="{4D55A821-9599-62CB-1D9B-A7004E80D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225" y="301208"/>
            <a:ext cx="969775" cy="5352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E750E1-7B9E-0E95-42D1-5A64063AA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A0D32E4-6EBC-7A9F-1B23-BD242D97C43B}"/>
              </a:ext>
            </a:extLst>
          </p:cNvPr>
          <p:cNvSpPr/>
          <p:nvPr/>
        </p:nvSpPr>
        <p:spPr>
          <a:xfrm>
            <a:off x="274320" y="346232"/>
            <a:ext cx="555516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CD68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Use the website</a:t>
            </a:r>
            <a:endParaRPr lang="en-US" sz="27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303AC4FB-04B7-B25A-DC74-72187B892848}"/>
              </a:ext>
            </a:extLst>
          </p:cNvPr>
          <p:cNvSpPr/>
          <p:nvPr/>
        </p:nvSpPr>
        <p:spPr>
          <a:xfrm>
            <a:off x="609980" y="2757934"/>
            <a:ext cx="3866769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463"/>
              </a:lnSpc>
              <a:buFont typeface="Arial" panose="020B0604020202020204" pitchFamily="34" charset="0"/>
              <a:buChar char="•"/>
            </a:pPr>
            <a:endParaRPr lang="en-US" sz="975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C9135881-1A9A-F882-AB06-85CEE39B1ECD}"/>
              </a:ext>
            </a:extLst>
          </p:cNvPr>
          <p:cNvSpPr/>
          <p:nvPr/>
        </p:nvSpPr>
        <p:spPr>
          <a:xfrm>
            <a:off x="381000" y="4737199"/>
            <a:ext cx="8549640" cy="17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endParaRPr lang="en-US" sz="1000" dirty="0"/>
          </a:p>
        </p:txBody>
      </p:sp>
      <p:pic>
        <p:nvPicPr>
          <p:cNvPr id="3" name="Picture 2" descr="A blue sign with black text&#10;&#10;AI-generated content may be incorrect.">
            <a:extLst>
              <a:ext uri="{FF2B5EF4-FFF2-40B4-BE49-F238E27FC236}">
                <a16:creationId xmlns:a16="http://schemas.microsoft.com/office/drawing/2014/main" id="{0B77C96F-5504-FCDB-29CD-76608F5A0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643" y="228601"/>
            <a:ext cx="969775" cy="5352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81F7F6-7867-F1BC-BF55-FB9B0D9BC4C2}"/>
              </a:ext>
            </a:extLst>
          </p:cNvPr>
          <p:cNvSpPr txBox="1"/>
          <p:nvPr/>
        </p:nvSpPr>
        <p:spPr>
          <a:xfrm>
            <a:off x="228600" y="960173"/>
            <a:ext cx="788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Highlights for to Headteachers</a:t>
            </a:r>
            <a:endParaRPr lang="en-US" sz="1200" b="1" dirty="0"/>
          </a:p>
          <a:p>
            <a:endParaRPr lang="en-US" sz="1200" b="1" dirty="0"/>
          </a:p>
        </p:txBody>
      </p:sp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D975F1B7-0EBD-FA3B-A38A-38D0C555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722" y="1217057"/>
            <a:ext cx="2768600" cy="3162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2BDF74-020E-667B-DD5A-49F15D1B63AC}"/>
              </a:ext>
            </a:extLst>
          </p:cNvPr>
          <p:cNvSpPr txBox="1"/>
          <p:nvPr/>
        </p:nvSpPr>
        <p:spPr>
          <a:xfrm>
            <a:off x="609980" y="4379357"/>
            <a:ext cx="4306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5"/>
              </a:rPr>
              <a:t>https://gswmusichubswindwilts.org.uk/wp-content/uploads/2026/01/SMS-SAFEGUARDING-INFO-Working-with-music-tutors-Sept-2024-FINAL-2.pdf</a:t>
            </a:r>
            <a:endParaRPr lang="en-US" sz="1200" b="1" dirty="0"/>
          </a:p>
          <a:p>
            <a:endParaRPr lang="en-US" sz="1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A4958B-6F66-19A6-25EF-C6598F1254DA}"/>
              </a:ext>
            </a:extLst>
          </p:cNvPr>
          <p:cNvSpPr txBox="1"/>
          <p:nvPr/>
        </p:nvSpPr>
        <p:spPr>
          <a:xfrm>
            <a:off x="5981318" y="4471689"/>
            <a:ext cx="2768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6"/>
              </a:rPr>
              <a:t>https://gswmusichubswindwilts.org.uk/home/wiltshire/music-reources/</a:t>
            </a:r>
            <a:endParaRPr lang="en-US" sz="1200" b="1" dirty="0"/>
          </a:p>
          <a:p>
            <a:endParaRPr lang="en-US" sz="1200" b="1" dirty="0"/>
          </a:p>
        </p:txBody>
      </p:sp>
      <p:pic>
        <p:nvPicPr>
          <p:cNvPr id="19" name="Picture 18" descr="A screenshot of a phone&#10;&#10;AI-generated content may be incorrect.">
            <a:extLst>
              <a:ext uri="{FF2B5EF4-FFF2-40B4-BE49-F238E27FC236}">
                <a16:creationId xmlns:a16="http://schemas.microsoft.com/office/drawing/2014/main" id="{11BE9B72-E8FD-5C34-99AD-57E882AAF4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9486" y="1207740"/>
            <a:ext cx="2476747" cy="31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7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2"/>
          <p:cNvSpPr/>
          <p:nvPr/>
        </p:nvSpPr>
        <p:spPr>
          <a:xfrm>
            <a:off x="409577" y="2696839"/>
            <a:ext cx="2721800" cy="809741"/>
          </a:xfrm>
          <a:prstGeom prst="roundRect">
            <a:avLst>
              <a:gd name="adj" fmla="val 14222"/>
            </a:avLst>
          </a:prstGeom>
          <a:solidFill>
            <a:srgbClr val="FFF0ED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ext 0"/>
          <p:cNvSpPr/>
          <p:nvPr/>
        </p:nvSpPr>
        <p:spPr>
          <a:xfrm>
            <a:off x="228600" y="909786"/>
            <a:ext cx="4439984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CD68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Contacts: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243688" y="1355450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Aft>
                <a:spcPts val="1050"/>
              </a:spcAft>
              <a:buNone/>
            </a:pPr>
            <a:r>
              <a:rPr lang="en-US" sz="1500" b="1" dirty="0">
                <a:solidFill>
                  <a:srgbClr val="8B5A4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Cluster Coordinators:  Not sure which cluster your school is in? See </a:t>
            </a:r>
            <a:r>
              <a:rPr lang="en-US" sz="1500" b="1" dirty="0">
                <a:solidFill>
                  <a:srgbClr val="8B5A4D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3"/>
              </a:rPr>
              <a:t>HERE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395287" y="1701214"/>
            <a:ext cx="2717750" cy="590586"/>
          </a:xfrm>
          <a:prstGeom prst="roundRect">
            <a:avLst>
              <a:gd name="adj" fmla="val 14222"/>
            </a:avLst>
          </a:prstGeom>
          <a:solidFill>
            <a:srgbClr val="FFF0ED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Shape 4"/>
          <p:cNvSpPr/>
          <p:nvPr/>
        </p:nvSpPr>
        <p:spPr>
          <a:xfrm flipH="1">
            <a:off x="395287" y="1701214"/>
            <a:ext cx="2382" cy="590586"/>
          </a:xfrm>
          <a:prstGeom prst="line">
            <a:avLst/>
          </a:prstGeom>
          <a:noFill/>
          <a:ln w="28575">
            <a:solidFill>
              <a:srgbClr val="CD685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509589" y="2729954"/>
            <a:ext cx="2509787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Amesbury; </a:t>
            </a:r>
            <a:r>
              <a:rPr lang="en-US" sz="975" b="1" dirty="0" err="1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BoA</a:t>
            </a:r>
            <a:r>
              <a:rPr lang="en-US" sz="975" b="1" dirty="0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&amp; </a:t>
            </a:r>
            <a:r>
              <a:rPr lang="en-US" sz="975" b="1" dirty="0" err="1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Corsham</a:t>
            </a:r>
            <a:r>
              <a:rPr lang="en-US" sz="975" b="1" dirty="0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; Salisbury &amp; Wilton; Warminster; Westbury</a:t>
            </a: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Emily Askew</a:t>
            </a: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4"/>
              </a:rPr>
              <a:t>askewe@smscio.co.uk</a:t>
            </a:r>
            <a:endParaRPr lang="en-US" sz="975" b="1" dirty="0">
              <a:solidFill>
                <a:srgbClr val="8B5A4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975" dirty="0"/>
          </a:p>
        </p:txBody>
      </p:sp>
      <p:sp>
        <p:nvSpPr>
          <p:cNvPr id="8" name="Text 6"/>
          <p:cNvSpPr/>
          <p:nvPr/>
        </p:nvSpPr>
        <p:spPr>
          <a:xfrm>
            <a:off x="3213050" y="1708100"/>
            <a:ext cx="2717750" cy="590586"/>
          </a:xfrm>
          <a:prstGeom prst="roundRect">
            <a:avLst>
              <a:gd name="adj" fmla="val 14222"/>
            </a:avLst>
          </a:prstGeom>
          <a:solidFill>
            <a:srgbClr val="FFF0ED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3317031" y="1744229"/>
            <a:ext cx="2509787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Calne &amp; Melksham; Trowbridge</a:t>
            </a: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FF0000"/>
                </a:solidFill>
                <a:latin typeface="Arial" pitchFamily="34" charset="0"/>
                <a:cs typeface="Arial" pitchFamily="34" charset="-120"/>
              </a:rPr>
              <a:t>Emily Malcolm</a:t>
            </a: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8B5A4D"/>
                </a:solidFill>
                <a:latin typeface="Arial" pitchFamily="34" charset="0"/>
                <a:cs typeface="Arial" pitchFamily="34" charset="-120"/>
                <a:hlinkClick r:id="rId5"/>
              </a:rPr>
              <a:t>malcome@smscio.co.uk</a:t>
            </a:r>
            <a:endParaRPr lang="en-US" sz="975" b="1" dirty="0">
              <a:solidFill>
                <a:srgbClr val="8B5A4D"/>
              </a:solidFill>
              <a:latin typeface="Arial" pitchFamily="34" charset="0"/>
              <a:cs typeface="Arial" pitchFamily="34" charset="-120"/>
            </a:endParaRPr>
          </a:p>
          <a:p>
            <a:pPr marL="0" indent="0" algn="ctr">
              <a:lnSpc>
                <a:spcPts val="1365"/>
              </a:lnSpc>
              <a:buNone/>
            </a:pPr>
            <a:endParaRPr lang="en-US" sz="975" dirty="0"/>
          </a:p>
        </p:txBody>
      </p:sp>
      <p:sp>
        <p:nvSpPr>
          <p:cNvPr id="11" name="Text 9"/>
          <p:cNvSpPr/>
          <p:nvPr/>
        </p:nvSpPr>
        <p:spPr>
          <a:xfrm>
            <a:off x="6059388" y="1695522"/>
            <a:ext cx="2717899" cy="603163"/>
          </a:xfrm>
          <a:prstGeom prst="roundRect">
            <a:avLst>
              <a:gd name="adj" fmla="val 14222"/>
            </a:avLst>
          </a:prstGeom>
          <a:solidFill>
            <a:srgbClr val="FFF0ED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Shape 10"/>
          <p:cNvSpPr/>
          <p:nvPr/>
        </p:nvSpPr>
        <p:spPr>
          <a:xfrm flipH="1">
            <a:off x="6055370" y="1713086"/>
            <a:ext cx="12650" cy="603162"/>
          </a:xfrm>
          <a:prstGeom prst="line">
            <a:avLst/>
          </a:prstGeom>
          <a:noFill/>
          <a:ln w="28575">
            <a:solidFill>
              <a:srgbClr val="CD685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6136279" y="1745521"/>
            <a:ext cx="2509939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Chippenham; Marlborough &amp; Pewsey</a:t>
            </a: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FF0000"/>
                </a:solidFill>
                <a:latin typeface="Arial" pitchFamily="34" charset="0"/>
                <a:cs typeface="Arial" pitchFamily="34" charset="-120"/>
              </a:rPr>
              <a:t>Steph Farr</a:t>
            </a: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8B5A4D"/>
                </a:solidFill>
                <a:latin typeface="Arial" pitchFamily="34" charset="0"/>
                <a:cs typeface="Arial" pitchFamily="34" charset="-120"/>
                <a:hlinkClick r:id="rId6"/>
              </a:rPr>
              <a:t>farrs@smscio.co.uk</a:t>
            </a:r>
            <a:endParaRPr lang="en-US" sz="975" b="1" dirty="0">
              <a:solidFill>
                <a:srgbClr val="8B5A4D"/>
              </a:solidFill>
              <a:latin typeface="Arial" pitchFamily="34" charset="0"/>
              <a:cs typeface="Arial" pitchFamily="34" charset="-120"/>
            </a:endParaRPr>
          </a:p>
          <a:p>
            <a:pPr marL="0" indent="0" algn="ctr">
              <a:lnSpc>
                <a:spcPts val="1365"/>
              </a:lnSpc>
              <a:buNone/>
            </a:pPr>
            <a:endParaRPr lang="en-US" sz="975" dirty="0"/>
          </a:p>
        </p:txBody>
      </p:sp>
      <p:sp>
        <p:nvSpPr>
          <p:cNvPr id="15" name="Shape 13"/>
          <p:cNvSpPr/>
          <p:nvPr/>
        </p:nvSpPr>
        <p:spPr>
          <a:xfrm flipH="1">
            <a:off x="392906" y="2702272"/>
            <a:ext cx="2382" cy="804308"/>
          </a:xfrm>
          <a:prstGeom prst="line">
            <a:avLst/>
          </a:prstGeom>
          <a:noFill/>
          <a:ln w="28575">
            <a:solidFill>
              <a:srgbClr val="CD685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395287" y="1740768"/>
            <a:ext cx="2509787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Devizes; North Wiltshire </a:t>
            </a: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FF0000"/>
                </a:solidFill>
                <a:latin typeface="Arial" pitchFamily="34" charset="0"/>
                <a:cs typeface="Arial" pitchFamily="34" charset="-120"/>
              </a:rPr>
              <a:t>Julia Falaki</a:t>
            </a: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dirty="0">
                <a:hlinkClick r:id="rId7"/>
              </a:rPr>
              <a:t>falakij@smscio.co.uk</a:t>
            </a:r>
            <a:endParaRPr lang="en-US" sz="975" dirty="0"/>
          </a:p>
          <a:p>
            <a:pPr marL="0" indent="0" algn="ctr">
              <a:lnSpc>
                <a:spcPts val="1365"/>
              </a:lnSpc>
              <a:buNone/>
            </a:pPr>
            <a:endParaRPr lang="en-US" sz="975" dirty="0"/>
          </a:p>
        </p:txBody>
      </p:sp>
      <p:sp>
        <p:nvSpPr>
          <p:cNvPr id="17" name="Text 15"/>
          <p:cNvSpPr/>
          <p:nvPr/>
        </p:nvSpPr>
        <p:spPr>
          <a:xfrm>
            <a:off x="3213050" y="2702272"/>
            <a:ext cx="2717750" cy="786518"/>
          </a:xfrm>
          <a:prstGeom prst="roundRect">
            <a:avLst>
              <a:gd name="adj" fmla="val 14222"/>
            </a:avLst>
          </a:prstGeom>
          <a:solidFill>
            <a:srgbClr val="FFF0ED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Shape 16"/>
          <p:cNvSpPr/>
          <p:nvPr/>
        </p:nvSpPr>
        <p:spPr>
          <a:xfrm>
            <a:off x="3227338" y="2702272"/>
            <a:ext cx="0" cy="786518"/>
          </a:xfrm>
          <a:prstGeom prst="line">
            <a:avLst/>
          </a:prstGeom>
          <a:noFill/>
          <a:ln w="28575">
            <a:solidFill>
              <a:srgbClr val="CD685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17"/>
          <p:cNvSpPr/>
          <p:nvPr/>
        </p:nvSpPr>
        <p:spPr>
          <a:xfrm>
            <a:off x="3331320" y="2729954"/>
            <a:ext cx="2509787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Downton; Tidworth</a:t>
            </a: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Louise  Jordan</a:t>
            </a: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8B5A4D"/>
                </a:solidFill>
                <a:latin typeface="Arial" pitchFamily="34" charset="0"/>
                <a:cs typeface="Arial" pitchFamily="34" charset="-120"/>
                <a:hlinkClick r:id="rId8"/>
              </a:rPr>
              <a:t>jordanl@smscio.co.uk</a:t>
            </a:r>
            <a:endParaRPr lang="en-US" sz="975" b="1" dirty="0">
              <a:solidFill>
                <a:srgbClr val="8B5A4D"/>
              </a:solidFill>
              <a:latin typeface="Arial" pitchFamily="34" charset="0"/>
              <a:cs typeface="Arial" pitchFamily="34" charset="-120"/>
            </a:endParaRPr>
          </a:p>
          <a:p>
            <a:pPr marL="0" indent="0" algn="ctr">
              <a:lnSpc>
                <a:spcPts val="1365"/>
              </a:lnSpc>
              <a:buNone/>
            </a:pPr>
            <a:endParaRPr lang="en-US" sz="975" dirty="0"/>
          </a:p>
        </p:txBody>
      </p:sp>
      <p:sp>
        <p:nvSpPr>
          <p:cNvPr id="20" name="Text 18"/>
          <p:cNvSpPr/>
          <p:nvPr/>
        </p:nvSpPr>
        <p:spPr>
          <a:xfrm>
            <a:off x="392906" y="3625676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2100"/>
              </a:spcBef>
              <a:spcAft>
                <a:spcPts val="1050"/>
              </a:spcAft>
              <a:buNone/>
            </a:pPr>
            <a:r>
              <a:rPr lang="en-US" sz="1500" b="1" dirty="0">
                <a:solidFill>
                  <a:srgbClr val="8B5A4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Hub Support</a:t>
            </a:r>
            <a:endParaRPr lang="en-US" sz="1500" dirty="0"/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5279" y="228600"/>
            <a:ext cx="807522" cy="457200"/>
          </a:xfrm>
          <a:prstGeom prst="rect">
            <a:avLst/>
          </a:prstGeom>
        </p:spPr>
      </p:pic>
      <p:sp>
        <p:nvSpPr>
          <p:cNvPr id="3" name="Text 15">
            <a:extLst>
              <a:ext uri="{FF2B5EF4-FFF2-40B4-BE49-F238E27FC236}">
                <a16:creationId xmlns:a16="http://schemas.microsoft.com/office/drawing/2014/main" id="{F6BF81D5-E374-C1E8-F755-D09D9ED55626}"/>
              </a:ext>
            </a:extLst>
          </p:cNvPr>
          <p:cNvSpPr/>
          <p:nvPr/>
        </p:nvSpPr>
        <p:spPr>
          <a:xfrm>
            <a:off x="6075578" y="2706590"/>
            <a:ext cx="2717750" cy="782200"/>
          </a:xfrm>
          <a:prstGeom prst="roundRect">
            <a:avLst>
              <a:gd name="adj" fmla="val 14222"/>
            </a:avLst>
          </a:prstGeom>
          <a:solidFill>
            <a:srgbClr val="FFF0ED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2" name="Text 17">
            <a:extLst>
              <a:ext uri="{FF2B5EF4-FFF2-40B4-BE49-F238E27FC236}">
                <a16:creationId xmlns:a16="http://schemas.microsoft.com/office/drawing/2014/main" id="{4AE3F97B-AF54-EFD6-7C7D-6F07E1ED30F9}"/>
              </a:ext>
            </a:extLst>
          </p:cNvPr>
          <p:cNvSpPr/>
          <p:nvPr/>
        </p:nvSpPr>
        <p:spPr>
          <a:xfrm>
            <a:off x="6241307" y="2781676"/>
            <a:ext cx="2509787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Mere &amp; Tisbury</a:t>
            </a: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Lauren Lane</a:t>
            </a: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10"/>
              </a:rPr>
              <a:t>lanel@smscio.co.uk</a:t>
            </a:r>
            <a:endParaRPr lang="en-US" sz="975" b="1" dirty="0">
              <a:solidFill>
                <a:srgbClr val="8B5A4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975" dirty="0"/>
          </a:p>
        </p:txBody>
      </p:sp>
      <p:sp>
        <p:nvSpPr>
          <p:cNvPr id="33" name="Shape 4">
            <a:extLst>
              <a:ext uri="{FF2B5EF4-FFF2-40B4-BE49-F238E27FC236}">
                <a16:creationId xmlns:a16="http://schemas.microsoft.com/office/drawing/2014/main" id="{A6DCD818-9DD1-2C1A-E1D9-66A99B32DF22}"/>
              </a:ext>
            </a:extLst>
          </p:cNvPr>
          <p:cNvSpPr/>
          <p:nvPr/>
        </p:nvSpPr>
        <p:spPr>
          <a:xfrm flipH="1">
            <a:off x="3214636" y="1701214"/>
            <a:ext cx="2382" cy="590586"/>
          </a:xfrm>
          <a:prstGeom prst="line">
            <a:avLst/>
          </a:prstGeom>
          <a:noFill/>
          <a:ln w="28575">
            <a:solidFill>
              <a:srgbClr val="CD685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4" name="Shape 16">
            <a:extLst>
              <a:ext uri="{FF2B5EF4-FFF2-40B4-BE49-F238E27FC236}">
                <a16:creationId xmlns:a16="http://schemas.microsoft.com/office/drawing/2014/main" id="{2AE8228D-67EA-B1CD-3E6D-48ED55596EF7}"/>
              </a:ext>
            </a:extLst>
          </p:cNvPr>
          <p:cNvSpPr/>
          <p:nvPr/>
        </p:nvSpPr>
        <p:spPr>
          <a:xfrm>
            <a:off x="6075578" y="2711167"/>
            <a:ext cx="0" cy="786518"/>
          </a:xfrm>
          <a:prstGeom prst="line">
            <a:avLst/>
          </a:prstGeom>
          <a:noFill/>
          <a:ln w="28575">
            <a:solidFill>
              <a:srgbClr val="CD685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5" name="Text 12">
            <a:extLst>
              <a:ext uri="{FF2B5EF4-FFF2-40B4-BE49-F238E27FC236}">
                <a16:creationId xmlns:a16="http://schemas.microsoft.com/office/drawing/2014/main" id="{852BC359-8D2A-E7C3-48A3-153ED223F5D6}"/>
              </a:ext>
            </a:extLst>
          </p:cNvPr>
          <p:cNvSpPr/>
          <p:nvPr/>
        </p:nvSpPr>
        <p:spPr>
          <a:xfrm>
            <a:off x="391237" y="4006267"/>
            <a:ext cx="8369182" cy="809741"/>
          </a:xfrm>
          <a:prstGeom prst="roundRect">
            <a:avLst>
              <a:gd name="adj" fmla="val 14222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6" name="Text 5">
            <a:extLst>
              <a:ext uri="{FF2B5EF4-FFF2-40B4-BE49-F238E27FC236}">
                <a16:creationId xmlns:a16="http://schemas.microsoft.com/office/drawing/2014/main" id="{85401F58-A33A-FA0D-CFD8-2E4567CB9570}"/>
              </a:ext>
            </a:extLst>
          </p:cNvPr>
          <p:cNvSpPr/>
          <p:nvPr/>
        </p:nvSpPr>
        <p:spPr>
          <a:xfrm>
            <a:off x="603250" y="4088346"/>
            <a:ext cx="2509787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CEO: Strategic Lead</a:t>
            </a: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Major (Retd) Peter Clark</a:t>
            </a: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11"/>
              </a:rPr>
              <a:t>pclark@smscio.co.uk</a:t>
            </a:r>
            <a:endParaRPr lang="en-US" sz="975" b="1" dirty="0">
              <a:solidFill>
                <a:srgbClr val="8B5A4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ts val="1365"/>
              </a:lnSpc>
              <a:buNone/>
            </a:pPr>
            <a:endParaRPr lang="en-US" sz="975" b="1" dirty="0">
              <a:solidFill>
                <a:srgbClr val="8B5A4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975" dirty="0"/>
          </a:p>
        </p:txBody>
      </p:sp>
      <p:sp>
        <p:nvSpPr>
          <p:cNvPr id="37" name="Text 5">
            <a:extLst>
              <a:ext uri="{FF2B5EF4-FFF2-40B4-BE49-F238E27FC236}">
                <a16:creationId xmlns:a16="http://schemas.microsoft.com/office/drawing/2014/main" id="{5A37CD7E-B605-FDDD-86CB-E604A8173432}"/>
              </a:ext>
            </a:extLst>
          </p:cNvPr>
          <p:cNvSpPr/>
          <p:nvPr/>
        </p:nvSpPr>
        <p:spPr>
          <a:xfrm>
            <a:off x="3263614" y="4088346"/>
            <a:ext cx="2509787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Deputy Head / Schools Manager</a:t>
            </a: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Lynn Hawkins</a:t>
            </a: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12"/>
              </a:rPr>
              <a:t>lhawkins@smscio.co.uk</a:t>
            </a:r>
            <a:endParaRPr lang="en-US" sz="975" b="1" dirty="0">
              <a:solidFill>
                <a:srgbClr val="8B5A4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ts val="1365"/>
              </a:lnSpc>
              <a:buNone/>
            </a:pPr>
            <a:endParaRPr lang="en-US" sz="975" b="1" dirty="0">
              <a:solidFill>
                <a:srgbClr val="8B5A4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ts val="1365"/>
              </a:lnSpc>
              <a:buNone/>
            </a:pPr>
            <a:endParaRPr lang="en-US" sz="975" b="1" dirty="0">
              <a:solidFill>
                <a:srgbClr val="8B5A4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975" dirty="0"/>
          </a:p>
        </p:txBody>
      </p:sp>
      <p:sp>
        <p:nvSpPr>
          <p:cNvPr id="38" name="Text 5">
            <a:extLst>
              <a:ext uri="{FF2B5EF4-FFF2-40B4-BE49-F238E27FC236}">
                <a16:creationId xmlns:a16="http://schemas.microsoft.com/office/drawing/2014/main" id="{D2022F43-D278-A362-6EF2-2A5E13A10EE2}"/>
              </a:ext>
            </a:extLst>
          </p:cNvPr>
          <p:cNvSpPr/>
          <p:nvPr/>
        </p:nvSpPr>
        <p:spPr>
          <a:xfrm>
            <a:off x="6163443" y="4088346"/>
            <a:ext cx="2509787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65"/>
              </a:lnSpc>
              <a:buNone/>
            </a:pPr>
            <a:r>
              <a:rPr lang="en-US" sz="975" b="1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Admin Support </a:t>
            </a:r>
            <a:r>
              <a:rPr lang="en-US" sz="975" b="1" dirty="0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 Schools Assistant</a:t>
            </a: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Summer Scotford</a:t>
            </a: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13"/>
              </a:rPr>
              <a:t>sscotford@smscio.co.uk</a:t>
            </a:r>
            <a:endParaRPr lang="en-US" sz="975" b="1" dirty="0">
              <a:solidFill>
                <a:srgbClr val="8B5A4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ts val="1365"/>
              </a:lnSpc>
              <a:buNone/>
            </a:pPr>
            <a:endParaRPr lang="en-US" sz="975" b="1" dirty="0">
              <a:solidFill>
                <a:srgbClr val="8B5A4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ts val="1365"/>
              </a:lnSpc>
              <a:buNone/>
            </a:pPr>
            <a:endParaRPr lang="en-US" sz="975" b="1" dirty="0">
              <a:solidFill>
                <a:srgbClr val="8B5A4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ts val="1365"/>
              </a:lnSpc>
              <a:buNone/>
            </a:pPr>
            <a:endParaRPr lang="en-US" sz="975" b="1" dirty="0">
              <a:solidFill>
                <a:srgbClr val="8B5A4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8B5A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9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266700"/>
            <a:ext cx="555516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CD68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What’s on offer to schools?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285750" y="995363"/>
            <a:ext cx="8382000" cy="800100"/>
          </a:xfrm>
          <a:prstGeom prst="roundRect">
            <a:avLst>
              <a:gd name="adj" fmla="val 9524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219772" y="995363"/>
            <a:ext cx="0" cy="800100"/>
          </a:xfrm>
          <a:prstGeom prst="line">
            <a:avLst/>
          </a:prstGeom>
          <a:noFill/>
          <a:ln w="38100">
            <a:solidFill>
              <a:srgbClr val="CD685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506730" y="1147763"/>
            <a:ext cx="81610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5" dirty="0">
                <a:solidFill>
                  <a:srgbClr val="2D2D2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 the last 6-month’s we have developed a one-stop-shop portal to assist schools applying for grants to support the music curriculum and individual &amp; paired instrumental &amp; vocal lessons during the school</a:t>
            </a:r>
            <a:endParaRPr lang="en-US" sz="1125" dirty="0"/>
          </a:p>
        </p:txBody>
      </p:sp>
      <p:sp>
        <p:nvSpPr>
          <p:cNvPr id="7" name="Text 5"/>
          <p:cNvSpPr/>
          <p:nvPr/>
        </p:nvSpPr>
        <p:spPr>
          <a:xfrm>
            <a:off x="400050" y="1868147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1500"/>
              </a:spcBef>
              <a:spcAft>
                <a:spcPts val="1050"/>
              </a:spcAft>
              <a:buNone/>
            </a:pPr>
            <a:r>
              <a:rPr lang="en-US" sz="1500" b="1" dirty="0">
                <a:solidFill>
                  <a:srgbClr val="8B5A4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Current offer through the Glide Portal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38150" y="2199828"/>
            <a:ext cx="4095750" cy="803730"/>
          </a:xfrm>
          <a:prstGeom prst="roundRect">
            <a:avLst>
              <a:gd name="adj" fmla="val 9581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Shape 7"/>
          <p:cNvSpPr/>
          <p:nvPr/>
        </p:nvSpPr>
        <p:spPr>
          <a:xfrm>
            <a:off x="438150" y="2199828"/>
            <a:ext cx="4095750" cy="0"/>
          </a:xfrm>
          <a:prstGeom prst="line">
            <a:avLst/>
          </a:prstGeom>
          <a:noFill/>
          <a:ln w="28575">
            <a:solidFill>
              <a:srgbClr val="00206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609981" y="2260512"/>
            <a:ext cx="3866769" cy="458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spcAft>
                <a:spcPts val="600"/>
              </a:spcAft>
              <a:buNone/>
            </a:pPr>
            <a:r>
              <a:rPr lang="en-US" sz="1125" b="1" dirty="0">
                <a:solidFill>
                  <a:srgbClr val="CD6856"/>
                </a:solidFill>
                <a:latin typeface="Arial" pitchFamily="34" charset="0"/>
                <a:cs typeface="Arial" pitchFamily="34" charset="-120"/>
              </a:rPr>
              <a:t>Instrumental &amp; Vocal Bursaries</a:t>
            </a:r>
            <a:endParaRPr lang="en-US" sz="1125" dirty="0"/>
          </a:p>
        </p:txBody>
      </p:sp>
      <p:sp>
        <p:nvSpPr>
          <p:cNvPr id="11" name="Text 9"/>
          <p:cNvSpPr/>
          <p:nvPr/>
        </p:nvSpPr>
        <p:spPr>
          <a:xfrm>
            <a:off x="609980" y="2757934"/>
            <a:ext cx="3866769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463"/>
              </a:lnSpc>
              <a:buFont typeface="Arial" panose="020B0604020202020204" pitchFamily="34" charset="0"/>
              <a:buChar char="•"/>
            </a:pPr>
            <a:endParaRPr lang="en-US" sz="975" dirty="0"/>
          </a:p>
        </p:txBody>
      </p:sp>
      <p:sp>
        <p:nvSpPr>
          <p:cNvPr id="12" name="Text 10"/>
          <p:cNvSpPr/>
          <p:nvPr/>
        </p:nvSpPr>
        <p:spPr>
          <a:xfrm>
            <a:off x="4587240" y="2202709"/>
            <a:ext cx="4095750" cy="800847"/>
          </a:xfrm>
          <a:prstGeom prst="roundRect">
            <a:avLst>
              <a:gd name="adj" fmla="val 9581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Shape 11"/>
          <p:cNvSpPr/>
          <p:nvPr/>
        </p:nvSpPr>
        <p:spPr>
          <a:xfrm>
            <a:off x="4590668" y="2201861"/>
            <a:ext cx="4095750" cy="0"/>
          </a:xfrm>
          <a:prstGeom prst="line">
            <a:avLst/>
          </a:prstGeom>
          <a:noFill/>
          <a:ln w="28575">
            <a:solidFill>
              <a:srgbClr val="00206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4800981" y="2252314"/>
            <a:ext cx="3866769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spcAft>
                <a:spcPts val="600"/>
              </a:spcAft>
              <a:buNone/>
            </a:pPr>
            <a:r>
              <a:rPr lang="en-US" sz="1125" b="1" dirty="0">
                <a:solidFill>
                  <a:srgbClr val="CD68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First Access Subsidies</a:t>
            </a:r>
            <a:endParaRPr lang="en-US" sz="1125" dirty="0"/>
          </a:p>
        </p:txBody>
      </p:sp>
      <p:sp>
        <p:nvSpPr>
          <p:cNvPr id="16" name="Text 14"/>
          <p:cNvSpPr/>
          <p:nvPr/>
        </p:nvSpPr>
        <p:spPr>
          <a:xfrm>
            <a:off x="381000" y="4737199"/>
            <a:ext cx="8549640" cy="17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endParaRPr lang="en-US" sz="1000" dirty="0"/>
          </a:p>
        </p:txBody>
      </p:sp>
      <p:pic>
        <p:nvPicPr>
          <p:cNvPr id="3" name="Picture 2" descr="A blue sign with black text&#10;&#10;AI-generated content may be incorrect.">
            <a:extLst>
              <a:ext uri="{FF2B5EF4-FFF2-40B4-BE49-F238E27FC236}">
                <a16:creationId xmlns:a16="http://schemas.microsoft.com/office/drawing/2014/main" id="{F2F1F4E0-AC18-21B3-C7DC-4712BF16A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643" y="228601"/>
            <a:ext cx="969775" cy="535206"/>
          </a:xfrm>
          <a:prstGeom prst="rect">
            <a:avLst/>
          </a:prstGeom>
        </p:spPr>
      </p:pic>
      <p:sp>
        <p:nvSpPr>
          <p:cNvPr id="18" name="Shape 7">
            <a:extLst>
              <a:ext uri="{FF2B5EF4-FFF2-40B4-BE49-F238E27FC236}">
                <a16:creationId xmlns:a16="http://schemas.microsoft.com/office/drawing/2014/main" id="{C447CB6F-B570-B9B5-B532-682C1A5E3860}"/>
              </a:ext>
            </a:extLst>
          </p:cNvPr>
          <p:cNvSpPr/>
          <p:nvPr/>
        </p:nvSpPr>
        <p:spPr>
          <a:xfrm>
            <a:off x="438150" y="3171686"/>
            <a:ext cx="4095750" cy="0"/>
          </a:xfrm>
          <a:prstGeom prst="line">
            <a:avLst/>
          </a:prstGeom>
          <a:noFill/>
          <a:ln w="28575">
            <a:solidFill>
              <a:srgbClr val="00206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6">
            <a:extLst>
              <a:ext uri="{FF2B5EF4-FFF2-40B4-BE49-F238E27FC236}">
                <a16:creationId xmlns:a16="http://schemas.microsoft.com/office/drawing/2014/main" id="{2AD13FC9-1FE1-7BCA-0CD1-8A2E3E77E49F}"/>
              </a:ext>
            </a:extLst>
          </p:cNvPr>
          <p:cNvSpPr/>
          <p:nvPr/>
        </p:nvSpPr>
        <p:spPr>
          <a:xfrm>
            <a:off x="452722" y="3182696"/>
            <a:ext cx="4095750" cy="777348"/>
          </a:xfrm>
          <a:prstGeom prst="roundRect">
            <a:avLst>
              <a:gd name="adj" fmla="val 9581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6">
            <a:extLst>
              <a:ext uri="{FF2B5EF4-FFF2-40B4-BE49-F238E27FC236}">
                <a16:creationId xmlns:a16="http://schemas.microsoft.com/office/drawing/2014/main" id="{6E74A51C-0D25-FCB2-6F4C-FB8E23C5ABDB}"/>
              </a:ext>
            </a:extLst>
          </p:cNvPr>
          <p:cNvSpPr/>
          <p:nvPr/>
        </p:nvSpPr>
        <p:spPr>
          <a:xfrm>
            <a:off x="4587240" y="3174686"/>
            <a:ext cx="4095750" cy="797488"/>
          </a:xfrm>
          <a:prstGeom prst="roundRect">
            <a:avLst>
              <a:gd name="adj" fmla="val 9581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1" name="Shape 7">
            <a:extLst>
              <a:ext uri="{FF2B5EF4-FFF2-40B4-BE49-F238E27FC236}">
                <a16:creationId xmlns:a16="http://schemas.microsoft.com/office/drawing/2014/main" id="{DF3CF77F-5157-FF1B-397A-B9DD7072412A}"/>
              </a:ext>
            </a:extLst>
          </p:cNvPr>
          <p:cNvSpPr/>
          <p:nvPr/>
        </p:nvSpPr>
        <p:spPr>
          <a:xfrm>
            <a:off x="4587240" y="3171686"/>
            <a:ext cx="4095750" cy="0"/>
          </a:xfrm>
          <a:prstGeom prst="line">
            <a:avLst/>
          </a:prstGeom>
          <a:noFill/>
          <a:ln w="28575">
            <a:solidFill>
              <a:srgbClr val="00206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8">
            <a:extLst>
              <a:ext uri="{FF2B5EF4-FFF2-40B4-BE49-F238E27FC236}">
                <a16:creationId xmlns:a16="http://schemas.microsoft.com/office/drawing/2014/main" id="{AA8DE222-501E-9FE3-9487-E900A5AEFED2}"/>
              </a:ext>
            </a:extLst>
          </p:cNvPr>
          <p:cNvSpPr/>
          <p:nvPr/>
        </p:nvSpPr>
        <p:spPr>
          <a:xfrm>
            <a:off x="567213" y="3235038"/>
            <a:ext cx="3866769" cy="24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spcAft>
                <a:spcPts val="600"/>
              </a:spcAft>
              <a:buNone/>
            </a:pPr>
            <a:r>
              <a:rPr lang="en-US" sz="1125" b="1" dirty="0" err="1">
                <a:solidFill>
                  <a:srgbClr val="CD6856"/>
                </a:solidFill>
                <a:latin typeface="Arial" pitchFamily="34" charset="0"/>
                <a:cs typeface="Arial" pitchFamily="34" charset="-120"/>
              </a:rPr>
              <a:t>Subsidised</a:t>
            </a:r>
            <a:r>
              <a:rPr lang="en-US" sz="1125" b="1" dirty="0">
                <a:solidFill>
                  <a:srgbClr val="CD6856"/>
                </a:solidFill>
                <a:latin typeface="Arial" pitchFamily="34" charset="0"/>
                <a:cs typeface="Arial" pitchFamily="34" charset="-120"/>
              </a:rPr>
              <a:t> Instrument Hire Scheme</a:t>
            </a:r>
            <a:endParaRPr lang="en-US" sz="1125" dirty="0"/>
          </a:p>
        </p:txBody>
      </p:sp>
      <p:sp>
        <p:nvSpPr>
          <p:cNvPr id="25" name="Text 6">
            <a:extLst>
              <a:ext uri="{FF2B5EF4-FFF2-40B4-BE49-F238E27FC236}">
                <a16:creationId xmlns:a16="http://schemas.microsoft.com/office/drawing/2014/main" id="{A07DC1DE-FA30-92B7-672E-6809B2B9043C}"/>
              </a:ext>
            </a:extLst>
          </p:cNvPr>
          <p:cNvSpPr/>
          <p:nvPr/>
        </p:nvSpPr>
        <p:spPr>
          <a:xfrm>
            <a:off x="567213" y="2510128"/>
            <a:ext cx="3837622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63"/>
              </a:lnSpc>
              <a:buNone/>
            </a:pPr>
            <a:r>
              <a:rPr lang="en-US" sz="975" dirty="0">
                <a:solidFill>
                  <a:srgbClr val="6B5B57"/>
                </a:solidFill>
                <a:latin typeface="Arial" pitchFamily="34" charset="0"/>
                <a:cs typeface="Arial" pitchFamily="34" charset="-120"/>
              </a:rPr>
              <a:t>£5.60 subsidy per lesson in support of children &amp; young people in receipt of Pupil Premium</a:t>
            </a:r>
            <a:endParaRPr lang="en-US" sz="975" dirty="0"/>
          </a:p>
        </p:txBody>
      </p:sp>
      <p:sp>
        <p:nvSpPr>
          <p:cNvPr id="26" name="Text 6">
            <a:extLst>
              <a:ext uri="{FF2B5EF4-FFF2-40B4-BE49-F238E27FC236}">
                <a16:creationId xmlns:a16="http://schemas.microsoft.com/office/drawing/2014/main" id="{791EC707-8A5E-5A7D-CC2C-B006175C13E4}"/>
              </a:ext>
            </a:extLst>
          </p:cNvPr>
          <p:cNvSpPr/>
          <p:nvPr/>
        </p:nvSpPr>
        <p:spPr>
          <a:xfrm>
            <a:off x="4800981" y="2533386"/>
            <a:ext cx="3837622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63"/>
              </a:lnSpc>
              <a:buNone/>
            </a:pPr>
            <a:r>
              <a:rPr lang="en-US" sz="975" dirty="0">
                <a:solidFill>
                  <a:srgbClr val="6B5B57"/>
                </a:solidFill>
                <a:latin typeface="Arial" pitchFamily="34" charset="0"/>
                <a:cs typeface="Arial" pitchFamily="34" charset="-120"/>
              </a:rPr>
              <a:t>Available at the beginning of the academic year</a:t>
            </a:r>
            <a:endParaRPr lang="en-US" sz="975" dirty="0"/>
          </a:p>
        </p:txBody>
      </p:sp>
      <p:sp>
        <p:nvSpPr>
          <p:cNvPr id="27" name="Text 6">
            <a:extLst>
              <a:ext uri="{FF2B5EF4-FFF2-40B4-BE49-F238E27FC236}">
                <a16:creationId xmlns:a16="http://schemas.microsoft.com/office/drawing/2014/main" id="{F230F349-232F-834E-C51E-D519BC19BE11}"/>
              </a:ext>
            </a:extLst>
          </p:cNvPr>
          <p:cNvSpPr/>
          <p:nvPr/>
        </p:nvSpPr>
        <p:spPr>
          <a:xfrm>
            <a:off x="596360" y="3486244"/>
            <a:ext cx="3837622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63"/>
              </a:lnSpc>
              <a:buNone/>
            </a:pPr>
            <a:r>
              <a:rPr lang="en-US" sz="975" dirty="0">
                <a:solidFill>
                  <a:srgbClr val="6B5B57"/>
                </a:solidFill>
                <a:latin typeface="Arial" pitchFamily="34" charset="0"/>
                <a:cs typeface="Arial" pitchFamily="34" charset="-120"/>
              </a:rPr>
              <a:t>Low-cost hire scheme for whole class instrument sets</a:t>
            </a:r>
            <a:endParaRPr lang="en-US" sz="975" dirty="0"/>
          </a:p>
        </p:txBody>
      </p:sp>
      <p:sp>
        <p:nvSpPr>
          <p:cNvPr id="28" name="Text 8">
            <a:extLst>
              <a:ext uri="{FF2B5EF4-FFF2-40B4-BE49-F238E27FC236}">
                <a16:creationId xmlns:a16="http://schemas.microsoft.com/office/drawing/2014/main" id="{81DFC344-E417-9F18-FF3F-F27226F19CF2}"/>
              </a:ext>
            </a:extLst>
          </p:cNvPr>
          <p:cNvSpPr/>
          <p:nvPr/>
        </p:nvSpPr>
        <p:spPr>
          <a:xfrm>
            <a:off x="4800980" y="3235037"/>
            <a:ext cx="3866769" cy="24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spcAft>
                <a:spcPts val="600"/>
              </a:spcAft>
              <a:buNone/>
            </a:pPr>
            <a:r>
              <a:rPr lang="en-US" sz="1125" b="1" dirty="0">
                <a:solidFill>
                  <a:srgbClr val="CD6856"/>
                </a:solidFill>
                <a:latin typeface="Arial" pitchFamily="34" charset="0"/>
                <a:cs typeface="Arial" pitchFamily="34" charset="-120"/>
              </a:rPr>
              <a:t>Grant D – For Schools </a:t>
            </a:r>
            <a:endParaRPr lang="en-US" sz="1125" dirty="0"/>
          </a:p>
        </p:txBody>
      </p:sp>
      <p:sp>
        <p:nvSpPr>
          <p:cNvPr id="30" name="Text 6">
            <a:extLst>
              <a:ext uri="{FF2B5EF4-FFF2-40B4-BE49-F238E27FC236}">
                <a16:creationId xmlns:a16="http://schemas.microsoft.com/office/drawing/2014/main" id="{B332F278-9C62-AB28-B47B-4A148F7DA6DD}"/>
              </a:ext>
            </a:extLst>
          </p:cNvPr>
          <p:cNvSpPr/>
          <p:nvPr/>
        </p:nvSpPr>
        <p:spPr>
          <a:xfrm>
            <a:off x="4785739" y="3486244"/>
            <a:ext cx="3837622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63"/>
              </a:lnSpc>
              <a:buNone/>
            </a:pPr>
            <a:r>
              <a:rPr lang="en-US" sz="975" dirty="0">
                <a:solidFill>
                  <a:srgbClr val="6B5B57"/>
                </a:solidFill>
                <a:latin typeface="Arial" pitchFamily="34" charset="0"/>
                <a:cs typeface="Arial" pitchFamily="34" charset="-120"/>
              </a:rPr>
              <a:t>Grants of up to £500 (Match funded) opportunities for Music activities in support of the music curriculum </a:t>
            </a:r>
            <a:endParaRPr lang="en-US" sz="975" dirty="0"/>
          </a:p>
        </p:txBody>
      </p:sp>
      <p:sp>
        <p:nvSpPr>
          <p:cNvPr id="31" name="Text 6">
            <a:extLst>
              <a:ext uri="{FF2B5EF4-FFF2-40B4-BE49-F238E27FC236}">
                <a16:creationId xmlns:a16="http://schemas.microsoft.com/office/drawing/2014/main" id="{01FBDC89-D97A-7FAC-B6C6-CD41C52900C7}"/>
              </a:ext>
            </a:extLst>
          </p:cNvPr>
          <p:cNvSpPr/>
          <p:nvPr/>
        </p:nvSpPr>
        <p:spPr>
          <a:xfrm>
            <a:off x="452722" y="4106715"/>
            <a:ext cx="4095750" cy="695466"/>
          </a:xfrm>
          <a:prstGeom prst="roundRect">
            <a:avLst>
              <a:gd name="adj" fmla="val 9581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2" name="Shape 7">
            <a:extLst>
              <a:ext uri="{FF2B5EF4-FFF2-40B4-BE49-F238E27FC236}">
                <a16:creationId xmlns:a16="http://schemas.microsoft.com/office/drawing/2014/main" id="{EDE37E56-7E9C-C968-BACA-3649B619DCDC}"/>
              </a:ext>
            </a:extLst>
          </p:cNvPr>
          <p:cNvSpPr/>
          <p:nvPr/>
        </p:nvSpPr>
        <p:spPr>
          <a:xfrm>
            <a:off x="452722" y="4101404"/>
            <a:ext cx="4095750" cy="0"/>
          </a:xfrm>
          <a:prstGeom prst="line">
            <a:avLst/>
          </a:prstGeom>
          <a:noFill/>
          <a:ln w="28575">
            <a:solidFill>
              <a:srgbClr val="00206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4" name="Text 8">
            <a:extLst>
              <a:ext uri="{FF2B5EF4-FFF2-40B4-BE49-F238E27FC236}">
                <a16:creationId xmlns:a16="http://schemas.microsoft.com/office/drawing/2014/main" id="{D55911F6-4477-C398-0C14-9EF5363956EC}"/>
              </a:ext>
            </a:extLst>
          </p:cNvPr>
          <p:cNvSpPr/>
          <p:nvPr/>
        </p:nvSpPr>
        <p:spPr>
          <a:xfrm>
            <a:off x="609980" y="4139182"/>
            <a:ext cx="3866769" cy="24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spcAft>
                <a:spcPts val="600"/>
              </a:spcAft>
              <a:buNone/>
            </a:pPr>
            <a:r>
              <a:rPr lang="en-US" sz="1125" b="1" dirty="0">
                <a:solidFill>
                  <a:srgbClr val="CD6856"/>
                </a:solidFill>
                <a:latin typeface="Arial" pitchFamily="34" charset="0"/>
                <a:cs typeface="Arial" pitchFamily="34" charset="-120"/>
              </a:rPr>
              <a:t>Associate Tutor search tool</a:t>
            </a:r>
            <a:endParaRPr lang="en-US" sz="1125" dirty="0"/>
          </a:p>
        </p:txBody>
      </p:sp>
      <p:sp>
        <p:nvSpPr>
          <p:cNvPr id="36" name="Text 6">
            <a:extLst>
              <a:ext uri="{FF2B5EF4-FFF2-40B4-BE49-F238E27FC236}">
                <a16:creationId xmlns:a16="http://schemas.microsoft.com/office/drawing/2014/main" id="{724F526C-D04C-C7A7-C723-008E3E1029A4}"/>
              </a:ext>
            </a:extLst>
          </p:cNvPr>
          <p:cNvSpPr/>
          <p:nvPr/>
        </p:nvSpPr>
        <p:spPr>
          <a:xfrm>
            <a:off x="609980" y="4360961"/>
            <a:ext cx="3837622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63"/>
              </a:lnSpc>
              <a:buNone/>
            </a:pPr>
            <a:r>
              <a:rPr lang="en-US" sz="975" dirty="0">
                <a:solidFill>
                  <a:srgbClr val="6B5B57"/>
                </a:solidFill>
                <a:latin typeface="Arial" pitchFamily="34" charset="0"/>
                <a:cs typeface="Arial" pitchFamily="34" charset="-120"/>
              </a:rPr>
              <a:t>Easy to use tool to request an Associate tutor to teach in your school</a:t>
            </a:r>
            <a:endParaRPr lang="en-US" sz="975" dirty="0"/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1A00BC3C-81D3-8AC5-61B9-D6C68E2CAFBB}"/>
              </a:ext>
            </a:extLst>
          </p:cNvPr>
          <p:cNvSpPr/>
          <p:nvPr/>
        </p:nvSpPr>
        <p:spPr>
          <a:xfrm>
            <a:off x="4587240" y="4101404"/>
            <a:ext cx="4095750" cy="0"/>
          </a:xfrm>
          <a:prstGeom prst="line">
            <a:avLst/>
          </a:prstGeom>
          <a:noFill/>
          <a:ln w="28575">
            <a:solidFill>
              <a:srgbClr val="00206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6">
            <a:extLst>
              <a:ext uri="{FF2B5EF4-FFF2-40B4-BE49-F238E27FC236}">
                <a16:creationId xmlns:a16="http://schemas.microsoft.com/office/drawing/2014/main" id="{EBA75032-FE82-D6A2-2FD6-FBA0D4488949}"/>
              </a:ext>
            </a:extLst>
          </p:cNvPr>
          <p:cNvSpPr/>
          <p:nvPr/>
        </p:nvSpPr>
        <p:spPr>
          <a:xfrm>
            <a:off x="4595528" y="4119819"/>
            <a:ext cx="4095750" cy="695466"/>
          </a:xfrm>
          <a:prstGeom prst="roundRect">
            <a:avLst>
              <a:gd name="adj" fmla="val 9581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Text 8">
            <a:extLst>
              <a:ext uri="{FF2B5EF4-FFF2-40B4-BE49-F238E27FC236}">
                <a16:creationId xmlns:a16="http://schemas.microsoft.com/office/drawing/2014/main" id="{C8A37A43-21C7-6EED-C3AD-D3DBBDE89140}"/>
              </a:ext>
            </a:extLst>
          </p:cNvPr>
          <p:cNvSpPr/>
          <p:nvPr/>
        </p:nvSpPr>
        <p:spPr>
          <a:xfrm>
            <a:off x="4785739" y="4124493"/>
            <a:ext cx="3866769" cy="24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en-US" sz="1125" b="1" dirty="0">
                <a:solidFill>
                  <a:srgbClr val="CD6856"/>
                </a:solidFill>
                <a:latin typeface="Arial" pitchFamily="34" charset="0"/>
                <a:cs typeface="Arial" pitchFamily="34" charset="-120"/>
              </a:rPr>
              <a:t>Cluster Coordinator </a:t>
            </a:r>
            <a:r>
              <a:rPr lang="en-US" sz="1100" dirty="0">
                <a:hlinkClick r:id="rId4"/>
              </a:rPr>
              <a:t>https://gswmusichubswindwilts.org.uk/school-clusters-in-wiltshire/</a:t>
            </a:r>
            <a:r>
              <a:rPr lang="en-US" sz="1125" b="1" dirty="0">
                <a:solidFill>
                  <a:srgbClr val="CD6856"/>
                </a:solidFill>
                <a:latin typeface="Arial" pitchFamily="34" charset="0"/>
                <a:cs typeface="Arial" pitchFamily="34" charset="-120"/>
              </a:rPr>
              <a:t> </a:t>
            </a:r>
            <a:endParaRPr lang="en-US" sz="1125" dirty="0"/>
          </a:p>
        </p:txBody>
      </p:sp>
      <p:sp>
        <p:nvSpPr>
          <p:cNvPr id="24" name="Text 6">
            <a:extLst>
              <a:ext uri="{FF2B5EF4-FFF2-40B4-BE49-F238E27FC236}">
                <a16:creationId xmlns:a16="http://schemas.microsoft.com/office/drawing/2014/main" id="{87723060-01B4-5406-6AE9-D89F10C14F98}"/>
              </a:ext>
            </a:extLst>
          </p:cNvPr>
          <p:cNvSpPr/>
          <p:nvPr/>
        </p:nvSpPr>
        <p:spPr>
          <a:xfrm>
            <a:off x="4785739" y="4518358"/>
            <a:ext cx="3837622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63"/>
              </a:lnSpc>
              <a:buNone/>
            </a:pPr>
            <a:r>
              <a:rPr lang="en-US" sz="975" dirty="0">
                <a:solidFill>
                  <a:srgbClr val="6B5B57"/>
                </a:solidFill>
                <a:latin typeface="Arial" pitchFamily="34" charset="0"/>
                <a:cs typeface="Arial" pitchFamily="34" charset="-120"/>
              </a:rPr>
              <a:t>First port of call for any assistance needed in completing forms</a:t>
            </a:r>
            <a:endParaRPr lang="en-US" sz="9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CD0A69-D2E8-7702-A9AA-8A6DB9239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5ACBB6C-DF40-3539-2850-86F7EF52E78B}"/>
              </a:ext>
            </a:extLst>
          </p:cNvPr>
          <p:cNvSpPr/>
          <p:nvPr/>
        </p:nvSpPr>
        <p:spPr>
          <a:xfrm>
            <a:off x="228600" y="266700"/>
            <a:ext cx="555516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CD68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What’s on offer to schools?</a:t>
            </a:r>
            <a:endParaRPr lang="en-US" sz="27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1BCF1FBB-025F-FC64-70E2-C7E9D3A1DDD0}"/>
              </a:ext>
            </a:extLst>
          </p:cNvPr>
          <p:cNvSpPr/>
          <p:nvPr/>
        </p:nvSpPr>
        <p:spPr>
          <a:xfrm>
            <a:off x="609980" y="2757934"/>
            <a:ext cx="3866769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463"/>
              </a:lnSpc>
              <a:buFont typeface="Arial" panose="020B0604020202020204" pitchFamily="34" charset="0"/>
              <a:buChar char="•"/>
            </a:pPr>
            <a:endParaRPr lang="en-US" sz="975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A33078E5-C3D0-C02B-BCCA-C37ABDA4DC87}"/>
              </a:ext>
            </a:extLst>
          </p:cNvPr>
          <p:cNvSpPr/>
          <p:nvPr/>
        </p:nvSpPr>
        <p:spPr>
          <a:xfrm>
            <a:off x="381000" y="4737199"/>
            <a:ext cx="8549640" cy="17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endParaRPr lang="en-US" sz="1000" dirty="0"/>
          </a:p>
        </p:txBody>
      </p:sp>
      <p:pic>
        <p:nvPicPr>
          <p:cNvPr id="3" name="Picture 2" descr="A blue sign with black text&#10;&#10;AI-generated content may be incorrect.">
            <a:extLst>
              <a:ext uri="{FF2B5EF4-FFF2-40B4-BE49-F238E27FC236}">
                <a16:creationId xmlns:a16="http://schemas.microsoft.com/office/drawing/2014/main" id="{ECE774C0-B391-0234-F6BC-2F0D414CE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643" y="228601"/>
            <a:ext cx="969775" cy="53520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E610BB0-1454-64C6-15FA-F7993BE60C17}"/>
              </a:ext>
            </a:extLst>
          </p:cNvPr>
          <p:cNvSpPr txBox="1"/>
          <p:nvPr/>
        </p:nvSpPr>
        <p:spPr>
          <a:xfrm>
            <a:off x="228600" y="752845"/>
            <a:ext cx="2788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How do I get on to the Portal?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CD5A91-5CB3-870A-23DE-788001575CCC}"/>
              </a:ext>
            </a:extLst>
          </p:cNvPr>
          <p:cNvSpPr txBox="1"/>
          <p:nvPr/>
        </p:nvSpPr>
        <p:spPr>
          <a:xfrm>
            <a:off x="221360" y="1093229"/>
            <a:ext cx="854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If you do not currently have a login, either contact your local Music Cluster Coordinator, or email us on </a:t>
            </a:r>
            <a:r>
              <a:rPr lang="en-US" sz="1200" dirty="0">
                <a:hlinkClick r:id="rId4"/>
              </a:rPr>
              <a:t>pclark@smscio.co.uk</a:t>
            </a:r>
            <a:r>
              <a:rPr lang="en-US" sz="1200" dirty="0"/>
              <a:t>  with the following information: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Name of your school requester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School email address for that named requester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Full name of your school</a:t>
            </a:r>
          </a:p>
          <a:p>
            <a:endParaRPr lang="en-US" sz="1200" b="1" dirty="0"/>
          </a:p>
        </p:txBody>
      </p:sp>
      <p:pic>
        <p:nvPicPr>
          <p:cNvPr id="46" name="Picture 45" descr="A screenshot of a phone&#10;&#10;AI-generated content may be incorrect.">
            <a:extLst>
              <a:ext uri="{FF2B5EF4-FFF2-40B4-BE49-F238E27FC236}">
                <a16:creationId xmlns:a16="http://schemas.microsoft.com/office/drawing/2014/main" id="{3C6FDBF4-AB8D-77F0-6BDB-6C19DFA85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177" y="1413467"/>
            <a:ext cx="2180449" cy="287295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6806F66-C088-7814-C4D8-EF065F17B737}"/>
              </a:ext>
            </a:extLst>
          </p:cNvPr>
          <p:cNvSpPr txBox="1"/>
          <p:nvPr/>
        </p:nvSpPr>
        <p:spPr>
          <a:xfrm>
            <a:off x="4655820" y="4415135"/>
            <a:ext cx="278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rgbClr val="0563C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b="1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https://wmc-subsidy-portal.glide.page</a:t>
            </a:r>
            <a:endParaRPr lang="en-US" sz="1200" b="1" dirty="0"/>
          </a:p>
          <a:p>
            <a:endParaRPr lang="en-US" sz="12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0FD7CA1-F45D-745D-AFC1-A524E96DC731}"/>
              </a:ext>
            </a:extLst>
          </p:cNvPr>
          <p:cNvSpPr txBox="1"/>
          <p:nvPr/>
        </p:nvSpPr>
        <p:spPr>
          <a:xfrm>
            <a:off x="221360" y="2157445"/>
            <a:ext cx="4427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How do I know what cluster I’m in and who is the </a:t>
            </a:r>
          </a:p>
          <a:p>
            <a:r>
              <a:rPr lang="en-US" sz="1200" dirty="0"/>
              <a:t>Cluster Coordinator?</a:t>
            </a:r>
          </a:p>
          <a:p>
            <a:endParaRPr lang="en-US" sz="1200" dirty="0"/>
          </a:p>
          <a:p>
            <a:r>
              <a:rPr lang="en-US" sz="1200" dirty="0"/>
              <a:t>Visit our website page for Wiltshire School Clusters: </a:t>
            </a:r>
            <a:r>
              <a:rPr lang="en-US" sz="1200" dirty="0">
                <a:hlinkClick r:id="rId7"/>
              </a:rPr>
              <a:t>https://gswmusichubswindwilts.org.uk/school-clusters-in-wiltshire/</a:t>
            </a:r>
            <a:endParaRPr lang="en-US" sz="1200" dirty="0"/>
          </a:p>
          <a:p>
            <a:endParaRPr lang="en-US" sz="1200" dirty="0"/>
          </a:p>
          <a:p>
            <a:endParaRPr lang="en-US" sz="12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01A8EE-36FF-7FB4-52DD-0F0D18565BE8}"/>
              </a:ext>
            </a:extLst>
          </p:cNvPr>
          <p:cNvSpPr txBox="1"/>
          <p:nvPr/>
        </p:nvSpPr>
        <p:spPr>
          <a:xfrm>
            <a:off x="2633472" y="4599801"/>
            <a:ext cx="2313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access the Portal click here:</a:t>
            </a:r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5357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7F7A25-D50C-6D55-DCE0-36ED14B21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BC3236E-5482-B56B-3C20-FF65896C8BA0}"/>
              </a:ext>
            </a:extLst>
          </p:cNvPr>
          <p:cNvSpPr/>
          <p:nvPr/>
        </p:nvSpPr>
        <p:spPr>
          <a:xfrm>
            <a:off x="228600" y="266700"/>
            <a:ext cx="555516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CD68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What’s on offer to schools?</a:t>
            </a:r>
            <a:endParaRPr lang="en-US" sz="27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28B12456-66CD-FC6B-AD64-CFA99E98E6F0}"/>
              </a:ext>
            </a:extLst>
          </p:cNvPr>
          <p:cNvSpPr/>
          <p:nvPr/>
        </p:nvSpPr>
        <p:spPr>
          <a:xfrm>
            <a:off x="609980" y="2757934"/>
            <a:ext cx="3866769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463"/>
              </a:lnSpc>
              <a:buFont typeface="Arial" panose="020B0604020202020204" pitchFamily="34" charset="0"/>
              <a:buChar char="•"/>
            </a:pPr>
            <a:endParaRPr lang="en-US" sz="975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1ED1E352-61E5-0ED6-825C-FE5E9E87F5AB}"/>
              </a:ext>
            </a:extLst>
          </p:cNvPr>
          <p:cNvSpPr/>
          <p:nvPr/>
        </p:nvSpPr>
        <p:spPr>
          <a:xfrm>
            <a:off x="381000" y="4737199"/>
            <a:ext cx="8549640" cy="17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endParaRPr lang="en-US" sz="1000" dirty="0"/>
          </a:p>
        </p:txBody>
      </p:sp>
      <p:pic>
        <p:nvPicPr>
          <p:cNvPr id="3" name="Picture 2" descr="A blue sign with black text&#10;&#10;AI-generated content may be incorrect.">
            <a:extLst>
              <a:ext uri="{FF2B5EF4-FFF2-40B4-BE49-F238E27FC236}">
                <a16:creationId xmlns:a16="http://schemas.microsoft.com/office/drawing/2014/main" id="{27E89CA4-9FC2-5D3F-6762-C097EB37B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643" y="228601"/>
            <a:ext cx="969775" cy="535206"/>
          </a:xfrm>
          <a:prstGeom prst="rect">
            <a:avLst/>
          </a:prstGeom>
        </p:spPr>
      </p:pic>
      <p:pic>
        <p:nvPicPr>
          <p:cNvPr id="17" name="Picture 1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2100014-3C49-7284-AEEA-42FA9B275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1" y="725424"/>
            <a:ext cx="5751576" cy="4378508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CB892C7-4CAB-48C3-B5C8-4E6E91FD34B7}"/>
              </a:ext>
            </a:extLst>
          </p:cNvPr>
          <p:cNvCxnSpPr/>
          <p:nvPr/>
        </p:nvCxnSpPr>
        <p:spPr>
          <a:xfrm flipV="1">
            <a:off x="1307592" y="923544"/>
            <a:ext cx="2286000" cy="420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8DCC289-1DC8-3C81-1ED8-B030D34F0497}"/>
              </a:ext>
            </a:extLst>
          </p:cNvPr>
          <p:cNvCxnSpPr>
            <a:cxnSpLocks/>
          </p:cNvCxnSpPr>
          <p:nvPr/>
        </p:nvCxnSpPr>
        <p:spPr>
          <a:xfrm flipV="1">
            <a:off x="1307592" y="933959"/>
            <a:ext cx="2999232" cy="123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90A3CA-FA37-ACA7-9E50-733162535C50}"/>
              </a:ext>
            </a:extLst>
          </p:cNvPr>
          <p:cNvCxnSpPr>
            <a:cxnSpLocks/>
          </p:cNvCxnSpPr>
          <p:nvPr/>
        </p:nvCxnSpPr>
        <p:spPr>
          <a:xfrm flipH="1" flipV="1">
            <a:off x="5020057" y="923544"/>
            <a:ext cx="2623435" cy="1314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768158C-E481-9BAE-486E-CB99FF35394E}"/>
              </a:ext>
            </a:extLst>
          </p:cNvPr>
          <p:cNvCxnSpPr>
            <a:cxnSpLocks/>
          </p:cNvCxnSpPr>
          <p:nvPr/>
        </p:nvCxnSpPr>
        <p:spPr>
          <a:xfrm flipH="1" flipV="1">
            <a:off x="5660138" y="935388"/>
            <a:ext cx="1983354" cy="436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A04AC43-B012-B48D-58B9-5D5D39A51015}"/>
              </a:ext>
            </a:extLst>
          </p:cNvPr>
          <p:cNvSpPr txBox="1"/>
          <p:nvPr/>
        </p:nvSpPr>
        <p:spPr>
          <a:xfrm>
            <a:off x="228600" y="1344168"/>
            <a:ext cx="1252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Tuition Bursaries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693F8E-ED50-628F-1D56-C488556F183F}"/>
              </a:ext>
            </a:extLst>
          </p:cNvPr>
          <p:cNvSpPr txBox="1"/>
          <p:nvPr/>
        </p:nvSpPr>
        <p:spPr>
          <a:xfrm>
            <a:off x="460438" y="2084961"/>
            <a:ext cx="975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Access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C6390B-7360-B6A8-4B39-262EAF8D3ACB}"/>
              </a:ext>
            </a:extLst>
          </p:cNvPr>
          <p:cNvSpPr txBox="1"/>
          <p:nvPr/>
        </p:nvSpPr>
        <p:spPr>
          <a:xfrm>
            <a:off x="7716643" y="2099238"/>
            <a:ext cx="1213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Instrument Hire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2E0347-FC24-08B1-4DDB-EC84924D6213}"/>
              </a:ext>
            </a:extLst>
          </p:cNvPr>
          <p:cNvSpPr txBox="1"/>
          <p:nvPr/>
        </p:nvSpPr>
        <p:spPr>
          <a:xfrm>
            <a:off x="7836408" y="1344167"/>
            <a:ext cx="969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358269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3AC2F4-021D-32E8-188C-812C63423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DF21245-8E8E-795A-F75F-68208C2C8724}"/>
              </a:ext>
            </a:extLst>
          </p:cNvPr>
          <p:cNvSpPr/>
          <p:nvPr/>
        </p:nvSpPr>
        <p:spPr>
          <a:xfrm>
            <a:off x="228600" y="266700"/>
            <a:ext cx="555516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CD68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What’s on offer to schools?</a:t>
            </a:r>
            <a:endParaRPr lang="en-US" sz="27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7EBF3CCF-920D-18DA-3221-2E88762A0D58}"/>
              </a:ext>
            </a:extLst>
          </p:cNvPr>
          <p:cNvSpPr/>
          <p:nvPr/>
        </p:nvSpPr>
        <p:spPr>
          <a:xfrm>
            <a:off x="609980" y="2757934"/>
            <a:ext cx="3866769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463"/>
              </a:lnSpc>
              <a:buFont typeface="Arial" panose="020B0604020202020204" pitchFamily="34" charset="0"/>
              <a:buChar char="•"/>
            </a:pPr>
            <a:endParaRPr lang="en-US" sz="975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341BE24C-46F1-AFC5-10DE-FD7A6FC45D47}"/>
              </a:ext>
            </a:extLst>
          </p:cNvPr>
          <p:cNvSpPr/>
          <p:nvPr/>
        </p:nvSpPr>
        <p:spPr>
          <a:xfrm>
            <a:off x="381000" y="4737199"/>
            <a:ext cx="8549640" cy="17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endParaRPr lang="en-US" sz="1000" dirty="0"/>
          </a:p>
        </p:txBody>
      </p:sp>
      <p:pic>
        <p:nvPicPr>
          <p:cNvPr id="3" name="Picture 2" descr="A blue sign with black text&#10;&#10;AI-generated content may be incorrect.">
            <a:extLst>
              <a:ext uri="{FF2B5EF4-FFF2-40B4-BE49-F238E27FC236}">
                <a16:creationId xmlns:a16="http://schemas.microsoft.com/office/drawing/2014/main" id="{7A695C4B-3157-ED31-25C5-83B6BFF65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643" y="228601"/>
            <a:ext cx="969775" cy="535206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3D2DE03-4F59-36E8-4E4C-C0C87BDB3F75}"/>
              </a:ext>
            </a:extLst>
          </p:cNvPr>
          <p:cNvCxnSpPr>
            <a:cxnSpLocks/>
          </p:cNvCxnSpPr>
          <p:nvPr/>
        </p:nvCxnSpPr>
        <p:spPr>
          <a:xfrm flipH="1">
            <a:off x="6611112" y="1151458"/>
            <a:ext cx="859536" cy="282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C3CED20-F783-6413-F4D0-86FB876C8FEA}"/>
              </a:ext>
            </a:extLst>
          </p:cNvPr>
          <p:cNvSpPr txBox="1"/>
          <p:nvPr/>
        </p:nvSpPr>
        <p:spPr>
          <a:xfrm>
            <a:off x="228600" y="960173"/>
            <a:ext cx="788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 to the Associate Directory HERE</a:t>
            </a:r>
            <a:r>
              <a:rPr lang="en-US" sz="1200" b="1" dirty="0"/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273FD40-F354-3485-E95C-7663C405DAF5}"/>
              </a:ext>
            </a:extLst>
          </p:cNvPr>
          <p:cNvSpPr txBox="1"/>
          <p:nvPr/>
        </p:nvSpPr>
        <p:spPr>
          <a:xfrm>
            <a:off x="7573387" y="1040710"/>
            <a:ext cx="1213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Click here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390AB0-F3CF-5A8A-0FF0-51BCEB67836C}"/>
              </a:ext>
            </a:extLst>
          </p:cNvPr>
          <p:cNvSpPr txBox="1"/>
          <p:nvPr/>
        </p:nvSpPr>
        <p:spPr>
          <a:xfrm>
            <a:off x="228600" y="647700"/>
            <a:ext cx="6812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Need to find an Associate tutor to teach your pupils in school?</a:t>
            </a:r>
          </a:p>
        </p:txBody>
      </p:sp>
      <p:pic>
        <p:nvPicPr>
          <p:cNvPr id="5" name="Picture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3C106585-8A8A-99CD-91E1-9B102179F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68" y="1457234"/>
            <a:ext cx="7772400" cy="2565828"/>
          </a:xfrm>
          <a:prstGeom prst="rect">
            <a:avLst/>
          </a:prstGeom>
        </p:spPr>
      </p:pic>
      <p:sp>
        <p:nvSpPr>
          <p:cNvPr id="4" name="Text 6">
            <a:extLst>
              <a:ext uri="{FF2B5EF4-FFF2-40B4-BE49-F238E27FC236}">
                <a16:creationId xmlns:a16="http://schemas.microsoft.com/office/drawing/2014/main" id="{282615B2-E97C-C68D-66E6-2F6DDF76665D}"/>
              </a:ext>
            </a:extLst>
          </p:cNvPr>
          <p:cNvSpPr/>
          <p:nvPr/>
        </p:nvSpPr>
        <p:spPr>
          <a:xfrm>
            <a:off x="609980" y="4360961"/>
            <a:ext cx="3837622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63"/>
              </a:lnSpc>
              <a:buNone/>
            </a:pPr>
            <a:r>
              <a:rPr lang="en-US" sz="975" dirty="0">
                <a:solidFill>
                  <a:srgbClr val="6B5B57"/>
                </a:solidFill>
                <a:latin typeface="Arial" pitchFamily="34" charset="0"/>
                <a:cs typeface="Arial" pitchFamily="34" charset="-120"/>
              </a:rPr>
              <a:t>Easy to use tool to request an Associate tutor to teach in your school</a:t>
            </a:r>
            <a:endParaRPr lang="en-US" sz="975" dirty="0"/>
          </a:p>
        </p:txBody>
      </p:sp>
    </p:spTree>
    <p:extLst>
      <p:ext uri="{BB962C8B-B14F-4D97-AF65-F5344CB8AC3E}">
        <p14:creationId xmlns:p14="http://schemas.microsoft.com/office/powerpoint/2010/main" val="59706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18DB5E-D5A3-8D0A-7AD1-DEA62C2A6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12BCE06-EC4E-B4B2-840D-B393EADFE779}"/>
              </a:ext>
            </a:extLst>
          </p:cNvPr>
          <p:cNvSpPr/>
          <p:nvPr/>
        </p:nvSpPr>
        <p:spPr>
          <a:xfrm>
            <a:off x="228600" y="266700"/>
            <a:ext cx="555516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CD68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What’s on offer to schools?</a:t>
            </a:r>
            <a:endParaRPr lang="en-US" sz="27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533A3E05-2967-E281-9C65-73A315E2CF32}"/>
              </a:ext>
            </a:extLst>
          </p:cNvPr>
          <p:cNvSpPr/>
          <p:nvPr/>
        </p:nvSpPr>
        <p:spPr>
          <a:xfrm>
            <a:off x="609980" y="2757934"/>
            <a:ext cx="3866769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463"/>
              </a:lnSpc>
              <a:buFont typeface="Arial" panose="020B0604020202020204" pitchFamily="34" charset="0"/>
              <a:buChar char="•"/>
            </a:pPr>
            <a:endParaRPr lang="en-US" sz="975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79415C55-913D-CC0A-E7F3-B2BFE976F547}"/>
              </a:ext>
            </a:extLst>
          </p:cNvPr>
          <p:cNvSpPr/>
          <p:nvPr/>
        </p:nvSpPr>
        <p:spPr>
          <a:xfrm>
            <a:off x="381000" y="4737199"/>
            <a:ext cx="8549640" cy="17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endParaRPr lang="en-US" sz="1000" dirty="0"/>
          </a:p>
        </p:txBody>
      </p:sp>
      <p:pic>
        <p:nvPicPr>
          <p:cNvPr id="3" name="Picture 2" descr="A blue sign with black text&#10;&#10;AI-generated content may be incorrect.">
            <a:extLst>
              <a:ext uri="{FF2B5EF4-FFF2-40B4-BE49-F238E27FC236}">
                <a16:creationId xmlns:a16="http://schemas.microsoft.com/office/drawing/2014/main" id="{F1AC3DB5-7323-715E-31C5-15A5F1957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643" y="228601"/>
            <a:ext cx="969775" cy="53520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BD05BDC-0019-4696-6950-99BDF8CEB24E}"/>
              </a:ext>
            </a:extLst>
          </p:cNvPr>
          <p:cNvSpPr txBox="1"/>
          <p:nvPr/>
        </p:nvSpPr>
        <p:spPr>
          <a:xfrm>
            <a:off x="228600" y="960173"/>
            <a:ext cx="788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Simply complete the form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906AA3-5370-2CDA-96BA-3594C63CB95D}"/>
              </a:ext>
            </a:extLst>
          </p:cNvPr>
          <p:cNvSpPr txBox="1"/>
          <p:nvPr/>
        </p:nvSpPr>
        <p:spPr>
          <a:xfrm>
            <a:off x="228600" y="647700"/>
            <a:ext cx="6812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Need to find an Associate tutor to teach your pupils in school?</a:t>
            </a:r>
          </a:p>
        </p:txBody>
      </p:sp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52C4045-6C57-0383-0023-36F28BCCB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234" y="1385059"/>
            <a:ext cx="7209533" cy="3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4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598" y="783791"/>
            <a:ext cx="853420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CD68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New Grant D for Schools – for Primary schools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228598" y="1228015"/>
            <a:ext cx="8534201" cy="45719"/>
          </a:xfrm>
          <a:prstGeom prst="rect">
            <a:avLst/>
          </a:prstGeom>
          <a:solidFill>
            <a:srgbClr val="CD6856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81000" y="2522217"/>
            <a:ext cx="2679650" cy="2286000"/>
          </a:xfrm>
          <a:prstGeom prst="roundRect">
            <a:avLst>
              <a:gd name="adj" fmla="val 3333"/>
            </a:avLst>
          </a:prstGeom>
          <a:solidFill>
            <a:srgbClr val="CD6856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48512" y="2605983"/>
            <a:ext cx="2344623" cy="205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3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Looking to start a choir of vocal group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571500" y="3099372"/>
            <a:ext cx="2344623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63"/>
              </a:lnSpc>
              <a:spcAft>
                <a:spcPts val="750"/>
              </a:spcAft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Applications open in January</a:t>
            </a:r>
            <a:endParaRPr lang="en-US" sz="975" b="1" dirty="0"/>
          </a:p>
        </p:txBody>
      </p:sp>
      <p:sp>
        <p:nvSpPr>
          <p:cNvPr id="13" name="Text 11"/>
          <p:cNvSpPr/>
          <p:nvPr/>
        </p:nvSpPr>
        <p:spPr>
          <a:xfrm>
            <a:off x="3216607" y="2521621"/>
            <a:ext cx="2679650" cy="2286000"/>
          </a:xfrm>
          <a:prstGeom prst="roundRect">
            <a:avLst>
              <a:gd name="adj" fmla="val 3333"/>
            </a:avLst>
          </a:prstGeom>
          <a:solidFill>
            <a:srgbClr val="8B5A4D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3422598" y="2584552"/>
            <a:ext cx="2344623" cy="205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3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Looking to start an instrumental Ensemble</a:t>
            </a:r>
            <a:endParaRPr lang="en-US" sz="1350" dirty="0"/>
          </a:p>
        </p:txBody>
      </p:sp>
      <p:sp>
        <p:nvSpPr>
          <p:cNvPr id="16" name="Text 14"/>
          <p:cNvSpPr/>
          <p:nvPr/>
        </p:nvSpPr>
        <p:spPr>
          <a:xfrm>
            <a:off x="3399688" y="3118843"/>
            <a:ext cx="2344623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spcAft>
                <a:spcPts val="600"/>
              </a:spcAft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Applications open in January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3422597" y="3406613"/>
            <a:ext cx="2344623" cy="953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Assist with costs to buy in an Associate to help support setting up and supporting your music lead. </a:t>
            </a:r>
            <a:endParaRPr lang="en-US" sz="900" dirty="0">
              <a:solidFill>
                <a:srgbClr val="FFFFFF"/>
              </a:solidFill>
              <a:latin typeface="Arial" pitchFamily="34" charset="0"/>
              <a:cs typeface="Arial" pitchFamily="34" charset="-120"/>
            </a:endParaRPr>
          </a:p>
          <a:p>
            <a:pPr marL="171450" indent="-171450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Help buy music resources (not instruments) 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9" name="Text 17"/>
          <p:cNvSpPr/>
          <p:nvPr/>
        </p:nvSpPr>
        <p:spPr>
          <a:xfrm>
            <a:off x="6083199" y="2521621"/>
            <a:ext cx="2679799" cy="2286000"/>
          </a:xfrm>
          <a:prstGeom prst="roundRect">
            <a:avLst>
              <a:gd name="adj" fmla="val 3333"/>
            </a:avLst>
          </a:prstGeom>
          <a:solidFill>
            <a:srgbClr val="FAF5F3"/>
          </a:solidFill>
          <a:ln w="19050">
            <a:solidFill>
              <a:srgbClr val="E5D5D0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289575" y="2584552"/>
            <a:ext cx="2305913" cy="205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350" b="1" dirty="0">
                <a:solidFill>
                  <a:srgbClr val="8B5A4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Live Music Performance</a:t>
            </a:r>
            <a:endParaRPr lang="en-US" sz="1350" dirty="0"/>
          </a:p>
        </p:txBody>
      </p:sp>
      <p:sp>
        <p:nvSpPr>
          <p:cNvPr id="21" name="Text 19"/>
          <p:cNvSpPr/>
          <p:nvPr/>
        </p:nvSpPr>
        <p:spPr>
          <a:xfrm>
            <a:off x="6266586" y="3121276"/>
            <a:ext cx="2305913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63"/>
              </a:lnSpc>
              <a:spcAft>
                <a:spcPts val="750"/>
              </a:spcAft>
              <a:buNone/>
            </a:pPr>
            <a:r>
              <a:rPr lang="en-US" sz="975" b="1" dirty="0">
                <a:solidFill>
                  <a:srgbClr val="6B5B57"/>
                </a:solidFill>
                <a:latin typeface="Arial" pitchFamily="34" charset="0"/>
                <a:cs typeface="Arial" pitchFamily="34" charset="-120"/>
              </a:rPr>
              <a:t>Applications open in March</a:t>
            </a:r>
            <a:endParaRPr lang="en-US" sz="975" b="1" dirty="0"/>
          </a:p>
        </p:txBody>
      </p:sp>
      <p:sp>
        <p:nvSpPr>
          <p:cNvPr id="23" name="Text 21"/>
          <p:cNvSpPr/>
          <p:nvPr/>
        </p:nvSpPr>
        <p:spPr>
          <a:xfrm>
            <a:off x="6266586" y="3389887"/>
            <a:ext cx="2305913" cy="5963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6B5B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School Live Music Show</a:t>
            </a:r>
            <a:endParaRPr lang="en-US" sz="900" dirty="0">
              <a:solidFill>
                <a:srgbClr val="6B5B57"/>
              </a:solidFill>
              <a:latin typeface="Arial" pitchFamily="34" charset="0"/>
              <a:cs typeface="Arial" pitchFamily="34" charset="-120"/>
            </a:endParaRPr>
          </a:p>
          <a:p>
            <a:pPr marL="171450" indent="-171450" algn="l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6B5B57"/>
                </a:solidFill>
                <a:latin typeface="Arial" pitchFamily="34" charset="0"/>
                <a:cs typeface="Arial" pitchFamily="34" charset="-120"/>
              </a:rPr>
              <a:t>Associate showcase: demonstrations for potential tuition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6270141" y="4377509"/>
            <a:ext cx="2305913" cy="2931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Bef>
                <a:spcPts val="900"/>
              </a:spcBef>
              <a:buNone/>
            </a:pPr>
            <a:endParaRPr lang="en-US" sz="825" dirty="0"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279" y="228600"/>
            <a:ext cx="807522" cy="457200"/>
          </a:xfrm>
          <a:prstGeom prst="rect">
            <a:avLst/>
          </a:prstGeom>
        </p:spPr>
      </p:pic>
      <p:sp>
        <p:nvSpPr>
          <p:cNvPr id="26" name="Text 15">
            <a:extLst>
              <a:ext uri="{FF2B5EF4-FFF2-40B4-BE49-F238E27FC236}">
                <a16:creationId xmlns:a16="http://schemas.microsoft.com/office/drawing/2014/main" id="{BFE62B8E-5A56-0F76-7C1B-AE747CBC6B01}"/>
              </a:ext>
            </a:extLst>
          </p:cNvPr>
          <p:cNvSpPr/>
          <p:nvPr/>
        </p:nvSpPr>
        <p:spPr>
          <a:xfrm>
            <a:off x="571499" y="3406614"/>
            <a:ext cx="2344623" cy="11868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Assist with costs to buy in an Associate to help support setting up and supporting your music lead. </a:t>
            </a:r>
          </a:p>
          <a:p>
            <a:pPr marL="171450" indent="-171450" algn="l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Assist with costs to buy in a singing associate to help prepare for the Hub’s School Voice Festivals</a:t>
            </a:r>
          </a:p>
        </p:txBody>
      </p:sp>
      <p:sp>
        <p:nvSpPr>
          <p:cNvPr id="27" name="Text 0">
            <a:extLst>
              <a:ext uri="{FF2B5EF4-FFF2-40B4-BE49-F238E27FC236}">
                <a16:creationId xmlns:a16="http://schemas.microsoft.com/office/drawing/2014/main" id="{71CB5CDA-E812-DA8A-186B-0E7347BFD5AC}"/>
              </a:ext>
            </a:extLst>
          </p:cNvPr>
          <p:cNvSpPr/>
          <p:nvPr/>
        </p:nvSpPr>
        <p:spPr>
          <a:xfrm>
            <a:off x="228598" y="1380709"/>
            <a:ext cx="795099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CD68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100 - £500 – (this is a revenue grant only)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4C7733-9A25-7E33-0769-D4F643CEC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A241A82-B5A0-8968-E9AE-39B0B67838C3}"/>
              </a:ext>
            </a:extLst>
          </p:cNvPr>
          <p:cNvSpPr/>
          <p:nvPr/>
        </p:nvSpPr>
        <p:spPr>
          <a:xfrm>
            <a:off x="274320" y="346232"/>
            <a:ext cx="555516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CD68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Use the website</a:t>
            </a:r>
            <a:endParaRPr lang="en-US" sz="27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4A7DBD67-576D-C85A-E5F7-F9E69A6B921C}"/>
              </a:ext>
            </a:extLst>
          </p:cNvPr>
          <p:cNvSpPr/>
          <p:nvPr/>
        </p:nvSpPr>
        <p:spPr>
          <a:xfrm>
            <a:off x="609980" y="2757934"/>
            <a:ext cx="3866769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463"/>
              </a:lnSpc>
              <a:buFont typeface="Arial" panose="020B0604020202020204" pitchFamily="34" charset="0"/>
              <a:buChar char="•"/>
            </a:pPr>
            <a:endParaRPr lang="en-US" sz="975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544F1497-5F58-0F5B-29AA-0CAAE37A63C6}"/>
              </a:ext>
            </a:extLst>
          </p:cNvPr>
          <p:cNvSpPr/>
          <p:nvPr/>
        </p:nvSpPr>
        <p:spPr>
          <a:xfrm>
            <a:off x="381000" y="4737199"/>
            <a:ext cx="8549640" cy="17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endParaRPr lang="en-US" sz="1000" dirty="0"/>
          </a:p>
        </p:txBody>
      </p:sp>
      <p:pic>
        <p:nvPicPr>
          <p:cNvPr id="3" name="Picture 2" descr="A blue sign with black text&#10;&#10;AI-generated content may be incorrect.">
            <a:extLst>
              <a:ext uri="{FF2B5EF4-FFF2-40B4-BE49-F238E27FC236}">
                <a16:creationId xmlns:a16="http://schemas.microsoft.com/office/drawing/2014/main" id="{D9887A5C-1D0B-34FF-EDB9-30D240497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643" y="228601"/>
            <a:ext cx="969775" cy="5352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88E6EB-473B-B76C-4602-8C0FCB4D828F}"/>
              </a:ext>
            </a:extLst>
          </p:cNvPr>
          <p:cNvSpPr txBox="1"/>
          <p:nvPr/>
        </p:nvSpPr>
        <p:spPr>
          <a:xfrm>
            <a:off x="228600" y="960173"/>
            <a:ext cx="788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 to the website: HERE</a:t>
            </a:r>
            <a:r>
              <a:rPr lang="en-US" sz="1200" b="1" dirty="0"/>
              <a:t>: </a:t>
            </a:r>
            <a:r>
              <a:rPr lang="en-US" sz="1200" b="1" dirty="0">
                <a:hlinkClick r:id="rId4"/>
              </a:rPr>
              <a:t>https://gswmusichubswindwilts.org.uk</a:t>
            </a:r>
            <a:endParaRPr lang="en-US" sz="1200" b="1" dirty="0"/>
          </a:p>
          <a:p>
            <a:endParaRPr lang="en-US" sz="1200" b="1" dirty="0"/>
          </a:p>
        </p:txBody>
      </p:sp>
      <p:pic>
        <p:nvPicPr>
          <p:cNvPr id="29" name="Picture 28" descr="A screenshot of a mobile app&#10;&#10;AI-generated content may be incorrect.">
            <a:extLst>
              <a:ext uri="{FF2B5EF4-FFF2-40B4-BE49-F238E27FC236}">
                <a16:creationId xmlns:a16="http://schemas.microsoft.com/office/drawing/2014/main" id="{FF7A2367-2D84-6FBA-48DA-184E39DFD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88" y="1586378"/>
            <a:ext cx="6151244" cy="2571185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1A121AE-2FED-2DA5-A6EC-EC1B56EA8816}"/>
              </a:ext>
            </a:extLst>
          </p:cNvPr>
          <p:cNvCxnSpPr/>
          <p:nvPr/>
        </p:nvCxnSpPr>
        <p:spPr>
          <a:xfrm flipV="1">
            <a:off x="2137503" y="4178041"/>
            <a:ext cx="914400" cy="39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6">
            <a:extLst>
              <a:ext uri="{FF2B5EF4-FFF2-40B4-BE49-F238E27FC236}">
                <a16:creationId xmlns:a16="http://schemas.microsoft.com/office/drawing/2014/main" id="{F173F225-26D1-DF6B-0930-066C6189CEED}"/>
              </a:ext>
            </a:extLst>
          </p:cNvPr>
          <p:cNvSpPr/>
          <p:nvPr/>
        </p:nvSpPr>
        <p:spPr>
          <a:xfrm>
            <a:off x="1454726" y="4500268"/>
            <a:ext cx="736271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63"/>
              </a:lnSpc>
              <a:buNone/>
            </a:pPr>
            <a:r>
              <a:rPr lang="en-US" sz="975" dirty="0">
                <a:solidFill>
                  <a:srgbClr val="6B5B57"/>
                </a:solidFill>
                <a:latin typeface="Arial" pitchFamily="34" charset="0"/>
                <a:cs typeface="Arial" pitchFamily="34" charset="-120"/>
              </a:rPr>
              <a:t>Click here</a:t>
            </a:r>
            <a:endParaRPr lang="en-US" sz="975" dirty="0"/>
          </a:p>
        </p:txBody>
      </p:sp>
    </p:spTree>
    <p:extLst>
      <p:ext uri="{BB962C8B-B14F-4D97-AF65-F5344CB8AC3E}">
        <p14:creationId xmlns:p14="http://schemas.microsoft.com/office/powerpoint/2010/main" val="222090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354AC8-B8D6-3985-1BE9-753046C9F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5E7BD2D-61C6-5061-027B-13860DEA0AF8}"/>
              </a:ext>
            </a:extLst>
          </p:cNvPr>
          <p:cNvSpPr/>
          <p:nvPr/>
        </p:nvSpPr>
        <p:spPr>
          <a:xfrm>
            <a:off x="274320" y="346232"/>
            <a:ext cx="555516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CD68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Use the website</a:t>
            </a:r>
            <a:endParaRPr lang="en-US" sz="27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08CC61CE-0375-2EFE-9622-EE68BC97579A}"/>
              </a:ext>
            </a:extLst>
          </p:cNvPr>
          <p:cNvSpPr/>
          <p:nvPr/>
        </p:nvSpPr>
        <p:spPr>
          <a:xfrm>
            <a:off x="609980" y="2757934"/>
            <a:ext cx="3866769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463"/>
              </a:lnSpc>
              <a:buFont typeface="Arial" panose="020B0604020202020204" pitchFamily="34" charset="0"/>
              <a:buChar char="•"/>
            </a:pPr>
            <a:endParaRPr lang="en-US" sz="975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C6AC7EC9-36C3-71B2-FA04-E13CC078E1ED}"/>
              </a:ext>
            </a:extLst>
          </p:cNvPr>
          <p:cNvSpPr/>
          <p:nvPr/>
        </p:nvSpPr>
        <p:spPr>
          <a:xfrm>
            <a:off x="381000" y="4737199"/>
            <a:ext cx="8549640" cy="17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endParaRPr lang="en-US" sz="1000" dirty="0"/>
          </a:p>
        </p:txBody>
      </p:sp>
      <p:pic>
        <p:nvPicPr>
          <p:cNvPr id="3" name="Picture 2" descr="A blue sign with black text&#10;&#10;AI-generated content may be incorrect.">
            <a:extLst>
              <a:ext uri="{FF2B5EF4-FFF2-40B4-BE49-F238E27FC236}">
                <a16:creationId xmlns:a16="http://schemas.microsoft.com/office/drawing/2014/main" id="{C89990B2-C15C-CA30-DB0B-6D471E8FD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643" y="228601"/>
            <a:ext cx="969775" cy="5352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DDF105-F39D-7AEE-7AB4-F5BF90E0C8F0}"/>
              </a:ext>
            </a:extLst>
          </p:cNvPr>
          <p:cNvSpPr txBox="1"/>
          <p:nvPr/>
        </p:nvSpPr>
        <p:spPr>
          <a:xfrm>
            <a:off x="228600" y="960173"/>
            <a:ext cx="788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 to the website: HERE</a:t>
            </a:r>
            <a:r>
              <a:rPr lang="en-US" sz="1200" b="1" dirty="0"/>
              <a:t>: </a:t>
            </a:r>
            <a:r>
              <a:rPr lang="en-US" sz="1200" b="1" dirty="0">
                <a:hlinkClick r:id="rId4"/>
              </a:rPr>
              <a:t>https://gswmusichubswindwilts.org.uk</a:t>
            </a:r>
            <a:endParaRPr lang="en-US" sz="1200" b="1" dirty="0"/>
          </a:p>
          <a:p>
            <a:endParaRPr lang="en-US" sz="1200" b="1" dirty="0"/>
          </a:p>
        </p:txBody>
      </p:sp>
      <p:sp>
        <p:nvSpPr>
          <p:cNvPr id="4" name="Text 6">
            <a:extLst>
              <a:ext uri="{FF2B5EF4-FFF2-40B4-BE49-F238E27FC236}">
                <a16:creationId xmlns:a16="http://schemas.microsoft.com/office/drawing/2014/main" id="{D56E43EA-0188-8CD6-FD8B-D3E95329201A}"/>
              </a:ext>
            </a:extLst>
          </p:cNvPr>
          <p:cNvSpPr/>
          <p:nvPr/>
        </p:nvSpPr>
        <p:spPr>
          <a:xfrm>
            <a:off x="381000" y="3843059"/>
            <a:ext cx="736271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63"/>
              </a:lnSpc>
              <a:buNone/>
            </a:pPr>
            <a:r>
              <a:rPr lang="en-US" sz="975" dirty="0">
                <a:solidFill>
                  <a:srgbClr val="6B5B57"/>
                </a:solidFill>
                <a:latin typeface="Arial" pitchFamily="34" charset="0"/>
                <a:cs typeface="Arial" pitchFamily="34" charset="-120"/>
              </a:rPr>
              <a:t>Click here</a:t>
            </a:r>
            <a:endParaRPr lang="en-US" sz="975" dirty="0"/>
          </a:p>
        </p:txBody>
      </p:sp>
      <p:pic>
        <p:nvPicPr>
          <p:cNvPr id="6" name="Picture 5" descr="A screenshot of a music support&#10;&#10;AI-generated content may be incorrect.">
            <a:extLst>
              <a:ext uri="{FF2B5EF4-FFF2-40B4-BE49-F238E27FC236}">
                <a16:creationId xmlns:a16="http://schemas.microsoft.com/office/drawing/2014/main" id="{A83AD8BA-8212-BB83-BC8F-E5B8E9C3D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904" y="1639581"/>
            <a:ext cx="3870382" cy="2078604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D495CD4-1AFC-B42B-D6AE-0B72F2D9FC67}"/>
              </a:ext>
            </a:extLst>
          </p:cNvPr>
          <p:cNvCxnSpPr/>
          <p:nvPr/>
        </p:nvCxnSpPr>
        <p:spPr>
          <a:xfrm flipV="1">
            <a:off x="788110" y="3469698"/>
            <a:ext cx="914400" cy="3946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website&#10;&#10;AI-generated content may be incorrect.">
            <a:extLst>
              <a:ext uri="{FF2B5EF4-FFF2-40B4-BE49-F238E27FC236}">
                <a16:creationId xmlns:a16="http://schemas.microsoft.com/office/drawing/2014/main" id="{F3323A7E-8B55-F11F-D215-B6ADFED91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0140" y="1636690"/>
            <a:ext cx="3403880" cy="291890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F69F8D-DAEF-63B3-26EE-95C3D337F626}"/>
              </a:ext>
            </a:extLst>
          </p:cNvPr>
          <p:cNvCxnSpPr>
            <a:cxnSpLocks/>
          </p:cNvCxnSpPr>
          <p:nvPr/>
        </p:nvCxnSpPr>
        <p:spPr>
          <a:xfrm>
            <a:off x="4819592" y="1521913"/>
            <a:ext cx="621095" cy="4094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6">
            <a:extLst>
              <a:ext uri="{FF2B5EF4-FFF2-40B4-BE49-F238E27FC236}">
                <a16:creationId xmlns:a16="http://schemas.microsoft.com/office/drawing/2014/main" id="{9D1C5214-95D8-B641-A655-655B1BD1889E}"/>
              </a:ext>
            </a:extLst>
          </p:cNvPr>
          <p:cNvSpPr/>
          <p:nvPr/>
        </p:nvSpPr>
        <p:spPr>
          <a:xfrm>
            <a:off x="4819592" y="1360151"/>
            <a:ext cx="2124133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63"/>
              </a:lnSpc>
              <a:buNone/>
            </a:pPr>
            <a:r>
              <a:rPr lang="en-US" sz="975" dirty="0">
                <a:solidFill>
                  <a:srgbClr val="6B5B57"/>
                </a:solidFill>
                <a:latin typeface="Arial" pitchFamily="34" charset="0"/>
                <a:cs typeface="Arial" pitchFamily="34" charset="-120"/>
              </a:rPr>
              <a:t>Click here – Live Bulletin Board</a:t>
            </a:r>
            <a:endParaRPr lang="en-US" sz="975" dirty="0"/>
          </a:p>
        </p:txBody>
      </p:sp>
    </p:spTree>
    <p:extLst>
      <p:ext uri="{BB962C8B-B14F-4D97-AF65-F5344CB8AC3E}">
        <p14:creationId xmlns:p14="http://schemas.microsoft.com/office/powerpoint/2010/main" val="219519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370</TotalTime>
  <Words>828</Words>
  <Application>Microsoft Macintosh PowerPoint</Application>
  <PresentationFormat>On-screen Show (16:9)</PresentationFormat>
  <Paragraphs>139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Peter Clark</cp:lastModifiedBy>
  <cp:revision>17</cp:revision>
  <dcterms:created xsi:type="dcterms:W3CDTF">2025-12-01T14:30:26Z</dcterms:created>
  <dcterms:modified xsi:type="dcterms:W3CDTF">2026-01-12T16:33:15Z</dcterms:modified>
</cp:coreProperties>
</file>