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12188825" cy="6858000"/>
  <p:notesSz cx="6858000" cy="1218882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113"/>
    <p:restoredTop sz="94610"/>
  </p:normalViewPr>
  <p:slideViewPr>
    <p:cSldViewPr snapToGrid="0" snapToObjects="1">
      <p:cViewPr varScale="1">
        <p:scale>
          <a:sx n="123" d="100"/>
          <a:sy n="123" d="100"/>
        </p:scale>
        <p:origin x="56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542283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pclark@smscio.co.uk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mailto:Sscotford@smscio.co.uk" TargetMode="External"/><Relationship Id="rId4" Type="http://schemas.openxmlformats.org/officeDocument/2006/relationships/hyperlink" Target="mailto:lhawkins@smscio.co.uk" TargetMode="Externa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mailto:MorrisF@smscio.co.uk" TargetMode="External"/><Relationship Id="rId3" Type="http://schemas.openxmlformats.org/officeDocument/2006/relationships/hyperlink" Target="mailto:Vweston@smscio.co.uk" TargetMode="External"/><Relationship Id="rId7" Type="http://schemas.openxmlformats.org/officeDocument/2006/relationships/hyperlink" Target="mailto:JordanL@smscio.co.uk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FarrS@smscio.co.uk" TargetMode="External"/><Relationship Id="rId5" Type="http://schemas.openxmlformats.org/officeDocument/2006/relationships/hyperlink" Target="mailto:FalakiJ@smscio.co.uk" TargetMode="External"/><Relationship Id="rId10" Type="http://schemas.openxmlformats.org/officeDocument/2006/relationships/hyperlink" Target="mailto:LaneL@smscio.co.uk" TargetMode="External"/><Relationship Id="rId4" Type="http://schemas.openxmlformats.org/officeDocument/2006/relationships/hyperlink" Target="mailto:AskewE@smscio.co.uk" TargetMode="External"/><Relationship Id="rId9" Type="http://schemas.openxmlformats.org/officeDocument/2006/relationships/hyperlink" Target="mailto:Malcome@smscio.co.uk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37744"/>
            <a:ext cx="1218895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1B4E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GSW Music Hub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0" y="749808"/>
            <a:ext cx="1218895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2A8C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Swindon &amp; Wiltshire Team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0" y="1088136"/>
            <a:ext cx="1218895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the team fits together   •   Supporting Schools, Associates and Delivery Partners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1481328"/>
            <a:ext cx="11274552" cy="658368"/>
          </a:xfrm>
          <a:prstGeom prst="roundRect">
            <a:avLst>
              <a:gd name="adj" fmla="val 11111"/>
            </a:avLst>
          </a:prstGeom>
          <a:solidFill>
            <a:srgbClr val="1B4E8C"/>
          </a:solidFill>
          <a:ln/>
        </p:spPr>
        <p:txBody>
          <a:bodyPr wrap="square" lIns="1270" tIns="2794" rIns="2794" bIns="127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GSW Music Hub Consortium</a:t>
            </a:r>
            <a:endParaRPr lang="en-US" sz="1400" dirty="0"/>
          </a:p>
          <a:p>
            <a:pPr marL="0" indent="0" algn="ctr">
              <a:spcBef>
                <a:spcPts val="600"/>
              </a:spcBef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Gloucestershire County Council (Hub Lead Organisation)  •  Gloucestershire Music  •  Swindon &amp; Wiltshire Music  •  The Music Works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2436812" y="2331720"/>
            <a:ext cx="7315200" cy="658368"/>
          </a:xfrm>
          <a:prstGeom prst="roundRect">
            <a:avLst>
              <a:gd name="adj" fmla="val 11111"/>
            </a:avLst>
          </a:prstGeom>
          <a:solidFill>
            <a:srgbClr val="2A8C8C"/>
          </a:solidFill>
          <a:ln/>
        </p:spPr>
        <p:txBody>
          <a:bodyPr wrap="square" lIns="1270" tIns="2794" rIns="2794" bIns="127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Swindon &amp; Wiltshire Strategic Lead</a:t>
            </a:r>
            <a:endParaRPr lang="en-US" sz="1400" dirty="0"/>
          </a:p>
          <a:p>
            <a:pPr marL="0" indent="0" algn="ctr">
              <a:spcBef>
                <a:spcPts val="600"/>
              </a:spcBef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Represents strategic development and musical activities for Swindon &amp; Wiltshire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3579876" y="3127248"/>
            <a:ext cx="5029200" cy="969264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CCCCCC"/>
            </a:solidFill>
          </a:ln>
          <a:effectLst>
            <a:outerShdw blurRad="63500" dist="25400" dir="5400000" algn="bl" rotWithShape="0">
              <a:srgbClr val="666666">
                <a:alpha val="22000"/>
              </a:srgbClr>
            </a:outerShdw>
          </a:effectLst>
        </p:spPr>
        <p:txBody>
          <a:bodyPr wrap="square" lIns="1270" tIns="2794" rIns="2794" bIns="1270" rtlCol="0" anchor="ctr"/>
          <a:lstStyle/>
          <a:p>
            <a:pPr marL="0" indent="0" algn="ctr">
              <a:buNone/>
            </a:pPr>
            <a:r>
              <a:rPr lang="en-US" sz="850" b="1" kern="0" spc="100" dirty="0">
                <a:solidFill>
                  <a:srgbClr val="1B4E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LEADERSHIP</a:t>
            </a:r>
            <a:endParaRPr lang="en-US" sz="850" dirty="0"/>
          </a:p>
          <a:p>
            <a:pPr marL="0" indent="0" algn="ctr">
              <a:buNone/>
            </a:pPr>
            <a:r>
              <a:rPr lang="en-US" sz="1300" b="1" dirty="0">
                <a:solidFill>
                  <a:srgbClr val="1B4E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Peter Clark</a:t>
            </a:r>
            <a:endParaRPr lang="en-US" sz="850" dirty="0"/>
          </a:p>
          <a:p>
            <a:pPr marL="0" indent="0" algn="ctr">
              <a:buNone/>
            </a:pPr>
            <a:r>
              <a:rPr lang="en-US" sz="105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CEO / Artistic Director, Swindon &amp; Wiltshire Music • Lead for GSW Swindon &amp; Wiltshire</a:t>
            </a:r>
            <a:endParaRPr lang="en-US" sz="850" dirty="0"/>
          </a:p>
          <a:p>
            <a:pPr marL="0" indent="0" algn="ctr">
              <a:buNone/>
            </a:pPr>
            <a:r>
              <a:rPr lang="en-US" sz="105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3"/>
              </a:rPr>
              <a:t>pclark@smscio.co.uk</a:t>
            </a:r>
            <a:endParaRPr lang="en-US" sz="1050" dirty="0">
              <a:solidFill>
                <a:srgbClr val="555555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marL="0" indent="0" algn="ctr">
              <a:buNone/>
            </a:pPr>
            <a:endParaRPr lang="en-US" sz="850" dirty="0"/>
          </a:p>
        </p:txBody>
      </p:sp>
      <p:sp>
        <p:nvSpPr>
          <p:cNvPr id="9" name="Text 7"/>
          <p:cNvSpPr/>
          <p:nvPr/>
        </p:nvSpPr>
        <p:spPr>
          <a:xfrm>
            <a:off x="1115351" y="4288536"/>
            <a:ext cx="3566160" cy="923544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 w="15875">
            <a:solidFill>
              <a:srgbClr val="CCCCCC"/>
            </a:solidFill>
          </a:ln>
          <a:effectLst>
            <a:outerShdw blurRad="63500" dist="25400" dir="5400000" algn="bl" rotWithShape="0">
              <a:srgbClr val="666666">
                <a:alpha val="22000"/>
              </a:srgbClr>
            </a:outerShdw>
          </a:effectLst>
        </p:spPr>
        <p:txBody>
          <a:bodyPr wrap="square" lIns="1270" tIns="2794" rIns="2794" bIns="1270" rtlCol="0" anchor="ctr"/>
          <a:lstStyle/>
          <a:p>
            <a:pPr marL="0" indent="0" algn="ctr">
              <a:buNone/>
            </a:pPr>
            <a:r>
              <a:rPr lang="en-US" sz="850" b="1" kern="0" spc="100" dirty="0">
                <a:solidFill>
                  <a:srgbClr val="2A8C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SWINDON</a:t>
            </a:r>
            <a:endParaRPr lang="en-US" sz="850" dirty="0"/>
          </a:p>
          <a:p>
            <a:pPr marL="0" indent="0" algn="ctr">
              <a:buNone/>
            </a:pPr>
            <a:r>
              <a:rPr lang="en-US" sz="1300" b="1" dirty="0">
                <a:solidFill>
                  <a:srgbClr val="1B4E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Swindon Regional Manager – Lynn Hawkins</a:t>
            </a:r>
            <a:endParaRPr lang="en-US" sz="850" dirty="0"/>
          </a:p>
          <a:p>
            <a:pPr marL="0" indent="0" algn="ctr">
              <a:buNone/>
            </a:pPr>
            <a:r>
              <a:rPr lang="en-US" sz="105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Leads local delivery and coordination across Swindon</a:t>
            </a:r>
            <a:endParaRPr lang="en-US" sz="850" dirty="0"/>
          </a:p>
          <a:p>
            <a:pPr algn="ctr"/>
            <a:r>
              <a:rPr lang="en-US" sz="105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4"/>
              </a:rPr>
              <a:t>lhawkins@smscio.co.uk</a:t>
            </a:r>
            <a:r>
              <a:rPr lang="en-US" sz="105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endParaRPr lang="en-US" sz="850" dirty="0"/>
          </a:p>
        </p:txBody>
      </p:sp>
      <p:sp>
        <p:nvSpPr>
          <p:cNvPr id="10" name="Text 8"/>
          <p:cNvSpPr/>
          <p:nvPr/>
        </p:nvSpPr>
        <p:spPr>
          <a:xfrm>
            <a:off x="6825996" y="4288536"/>
            <a:ext cx="3566160" cy="923544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 w="15875">
            <a:solidFill>
              <a:srgbClr val="CCCCCC"/>
            </a:solidFill>
          </a:ln>
          <a:effectLst>
            <a:outerShdw blurRad="63500" dist="25400" dir="5400000" algn="bl" rotWithShape="0">
              <a:srgbClr val="666666">
                <a:alpha val="22000"/>
              </a:srgbClr>
            </a:outerShdw>
          </a:effectLst>
        </p:spPr>
        <p:txBody>
          <a:bodyPr wrap="square" lIns="1270" tIns="2794" rIns="2794" bIns="1270" rtlCol="0" anchor="ctr"/>
          <a:lstStyle/>
          <a:p>
            <a:pPr marL="0" indent="0" algn="ctr">
              <a:buNone/>
            </a:pPr>
            <a:r>
              <a:rPr lang="en-US" sz="850" b="1" kern="0" spc="100" dirty="0">
                <a:solidFill>
                  <a:srgbClr val="1B4E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WILTSHIRE</a:t>
            </a:r>
            <a:endParaRPr lang="en-US" sz="850" dirty="0"/>
          </a:p>
          <a:p>
            <a:pPr marL="0" indent="0" algn="ctr">
              <a:buNone/>
            </a:pPr>
            <a:r>
              <a:rPr lang="en-US" sz="1300" b="1" dirty="0">
                <a:solidFill>
                  <a:srgbClr val="1B4E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Wiltshire Regional Manager - Vacant</a:t>
            </a:r>
            <a:endParaRPr lang="en-US" sz="850" dirty="0"/>
          </a:p>
          <a:p>
            <a:pPr marL="0" indent="0" algn="ctr">
              <a:buNone/>
            </a:pPr>
            <a:r>
              <a:rPr lang="en-US" sz="105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Leads local delivery and coordination across Wiltshire</a:t>
            </a:r>
            <a:endParaRPr lang="en-US" sz="850" dirty="0"/>
          </a:p>
          <a:p>
            <a:pPr marL="0" indent="0" algn="ctr">
              <a:buNone/>
            </a:pPr>
            <a:r>
              <a:rPr lang="en-US" sz="105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Name: to be confirmed</a:t>
            </a:r>
            <a:endParaRPr lang="en-US" sz="850" dirty="0"/>
          </a:p>
        </p:txBody>
      </p:sp>
      <p:sp>
        <p:nvSpPr>
          <p:cNvPr id="11" name="Text 9"/>
          <p:cNvSpPr/>
          <p:nvPr/>
        </p:nvSpPr>
        <p:spPr>
          <a:xfrm>
            <a:off x="3579876" y="5458968"/>
            <a:ext cx="4266547" cy="969264"/>
          </a:xfrm>
          <a:prstGeom prst="roundRect">
            <a:avLst>
              <a:gd name="adj" fmla="val 8421"/>
            </a:avLst>
          </a:prstGeom>
          <a:solidFill>
            <a:srgbClr val="FFFFFF"/>
          </a:solidFill>
          <a:ln w="15875">
            <a:solidFill>
              <a:srgbClr val="CCCCCC"/>
            </a:solidFill>
          </a:ln>
          <a:effectLst>
            <a:outerShdw blurRad="63500" dist="25400" dir="5400000" algn="bl" rotWithShape="0">
              <a:srgbClr val="666666">
                <a:alpha val="22000"/>
              </a:srgbClr>
            </a:outerShdw>
          </a:effectLst>
        </p:spPr>
        <p:txBody>
          <a:bodyPr wrap="square" lIns="1270" tIns="2794" rIns="2794" bIns="1270" rtlCol="0" anchor="ctr"/>
          <a:lstStyle/>
          <a:p>
            <a:pPr marL="0" indent="0" algn="ctr">
              <a:buNone/>
            </a:pPr>
            <a:r>
              <a:rPr lang="en-US" sz="850" b="1" kern="0" spc="100" dirty="0">
                <a:solidFill>
                  <a:srgbClr val="2A8C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SUPPORT</a:t>
            </a:r>
            <a:endParaRPr lang="en-US" sz="850" dirty="0"/>
          </a:p>
          <a:p>
            <a:pPr marL="0" indent="0" algn="ctr">
              <a:buNone/>
            </a:pPr>
            <a:r>
              <a:rPr lang="en-US" sz="1300" b="1" dirty="0">
                <a:solidFill>
                  <a:srgbClr val="1B4E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Summer Scotford</a:t>
            </a:r>
            <a:endParaRPr lang="en-US" sz="850" dirty="0"/>
          </a:p>
          <a:p>
            <a:pPr marL="0" indent="0" algn="ctr">
              <a:buNone/>
            </a:pPr>
            <a:r>
              <a:rPr lang="en-US" sz="105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Business &amp; Administrative Support Officer, Swindon &amp; Wiltshire Music</a:t>
            </a:r>
            <a:endParaRPr lang="en-US" sz="850" dirty="0"/>
          </a:p>
          <a:p>
            <a:pPr marL="0" indent="0" algn="ctr">
              <a:buNone/>
            </a:pPr>
            <a:r>
              <a:rPr lang="en-US" sz="105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5"/>
              </a:rPr>
              <a:t>Sscotford@smscio.co.uk</a:t>
            </a:r>
            <a:endParaRPr lang="en-US" sz="1050" dirty="0">
              <a:solidFill>
                <a:srgbClr val="555555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marL="0" indent="0" algn="ctr">
              <a:buNone/>
            </a:pPr>
            <a:endParaRPr lang="en-US" sz="8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56032"/>
            <a:ext cx="1218895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1B4E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Local Delivery Teams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0" y="658368"/>
            <a:ext cx="1218895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Local coordination across Swindon &amp; Wiltshire, supported by Associate networks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357051" y="908812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A8C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Swindon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2757754" y="1260772"/>
            <a:ext cx="2181860" cy="868256"/>
          </a:xfrm>
          <a:prstGeom prst="roundRect">
            <a:avLst>
              <a:gd name="adj" fmla="val 8889"/>
            </a:avLst>
          </a:prstGeom>
          <a:solidFill>
            <a:srgbClr val="E5F5F5"/>
          </a:solidFill>
          <a:ln w="15875">
            <a:solidFill>
              <a:srgbClr val="2A8C8C"/>
            </a:solidFill>
          </a:ln>
          <a:effectLst>
            <a:outerShdw blurRad="63500" dist="25400" dir="5400000" algn="bl" rotWithShape="0">
              <a:srgbClr val="666666">
                <a:alpha val="22000"/>
              </a:srgbClr>
            </a:outerShdw>
          </a:effectLst>
        </p:spPr>
        <p:txBody>
          <a:bodyPr wrap="square" lIns="1270" tIns="2540" rIns="2540" bIns="127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B4E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Vacant</a:t>
            </a:r>
            <a:endParaRPr lang="en-US" sz="1200" dirty="0"/>
          </a:p>
          <a:p>
            <a:pPr marL="0" indent="0" algn="ctr">
              <a:buNone/>
            </a:pPr>
            <a:r>
              <a:rPr lang="en-US" sz="10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3"/>
              </a:rPr>
              <a:t>Vweston@smscio.co.uk</a:t>
            </a:r>
            <a:endParaRPr lang="en-US" sz="1000" dirty="0">
              <a:solidFill>
                <a:srgbClr val="555555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7" name="Text 5"/>
          <p:cNvSpPr/>
          <p:nvPr/>
        </p:nvSpPr>
        <p:spPr>
          <a:xfrm>
            <a:off x="397981" y="220980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1B4E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Wiltshire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961643" y="2656332"/>
            <a:ext cx="2121408" cy="914400"/>
          </a:xfrm>
          <a:prstGeom prst="roundRect">
            <a:avLst>
              <a:gd name="adj" fmla="val 8000"/>
            </a:avLst>
          </a:prstGeom>
          <a:solidFill>
            <a:srgbClr val="E8F2FB"/>
          </a:solidFill>
          <a:ln w="15875">
            <a:solidFill>
              <a:srgbClr val="1B4E8C"/>
            </a:solidFill>
          </a:ln>
          <a:effectLst>
            <a:outerShdw blurRad="63500" dist="25400" dir="5400000" algn="bl" rotWithShape="0">
              <a:srgbClr val="666666">
                <a:alpha val="22000"/>
              </a:srgbClr>
            </a:outerShdw>
          </a:effectLst>
        </p:spPr>
        <p:txBody>
          <a:bodyPr wrap="square" lIns="1270" tIns="2540" rIns="2540" bIns="127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B4E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Emily Askew</a:t>
            </a:r>
            <a:endParaRPr lang="en-US" sz="1200" dirty="0"/>
          </a:p>
          <a:p>
            <a:pPr marL="0" indent="0" algn="ctr">
              <a:buNone/>
            </a:pPr>
            <a:r>
              <a:rPr lang="en-US" sz="10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Amesbury • Bradford on Avon/Corsham • Salisbury &amp; Wilton • Warminster • Westbury</a:t>
            </a:r>
            <a:endParaRPr lang="en-US" sz="1200" dirty="0"/>
          </a:p>
          <a:p>
            <a:pPr marL="0" indent="0" algn="ctr">
              <a:buNone/>
            </a:pPr>
            <a:r>
              <a:rPr lang="en-US" sz="10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4"/>
              </a:rPr>
              <a:t>AskewE@smscio.co.uk</a:t>
            </a:r>
            <a:endParaRPr lang="en-US" sz="1000" dirty="0">
              <a:solidFill>
                <a:srgbClr val="555555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9" name="Text 7"/>
          <p:cNvSpPr/>
          <p:nvPr/>
        </p:nvSpPr>
        <p:spPr>
          <a:xfrm>
            <a:off x="3677411" y="2663952"/>
            <a:ext cx="2121408" cy="914400"/>
          </a:xfrm>
          <a:prstGeom prst="roundRect">
            <a:avLst>
              <a:gd name="adj" fmla="val 8000"/>
            </a:avLst>
          </a:prstGeom>
          <a:solidFill>
            <a:srgbClr val="E8F2FB"/>
          </a:solidFill>
          <a:ln w="15875">
            <a:solidFill>
              <a:srgbClr val="1B4E8C"/>
            </a:solidFill>
          </a:ln>
          <a:effectLst>
            <a:outerShdw blurRad="63500" dist="25400" dir="5400000" algn="bl" rotWithShape="0">
              <a:srgbClr val="666666">
                <a:alpha val="22000"/>
              </a:srgbClr>
            </a:outerShdw>
          </a:effectLst>
        </p:spPr>
        <p:txBody>
          <a:bodyPr wrap="square" lIns="1270" tIns="2540" rIns="2540" bIns="127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B4E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Julia Falaki</a:t>
            </a:r>
            <a:endParaRPr lang="en-US" sz="1200" dirty="0"/>
          </a:p>
          <a:p>
            <a:pPr marL="0" indent="0" algn="ctr">
              <a:buNone/>
            </a:pPr>
            <a:r>
              <a:rPr lang="en-US" sz="10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Devizes &amp; N. Wilts</a:t>
            </a:r>
            <a:endParaRPr lang="en-US" sz="1200" dirty="0"/>
          </a:p>
          <a:p>
            <a:pPr marL="0" indent="0" algn="ctr">
              <a:buNone/>
            </a:pPr>
            <a:r>
              <a:rPr lang="en-US" sz="10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5"/>
              </a:rPr>
              <a:t>FalakiJ@smscio.co.uk</a:t>
            </a:r>
            <a:endParaRPr lang="en-US" sz="1000" dirty="0">
              <a:solidFill>
                <a:srgbClr val="555555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marL="0" indent="0" algn="ctr">
              <a:buNone/>
            </a:pP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393179" y="2666746"/>
            <a:ext cx="2121408" cy="914400"/>
          </a:xfrm>
          <a:prstGeom prst="roundRect">
            <a:avLst>
              <a:gd name="adj" fmla="val 9223"/>
            </a:avLst>
          </a:prstGeom>
          <a:solidFill>
            <a:srgbClr val="E8F2FB"/>
          </a:solidFill>
          <a:ln w="15875">
            <a:solidFill>
              <a:srgbClr val="1B4E8C"/>
            </a:solidFill>
          </a:ln>
          <a:effectLst>
            <a:outerShdw blurRad="63500" dist="25400" dir="5400000" algn="bl" rotWithShape="0">
              <a:srgbClr val="666666">
                <a:alpha val="22000"/>
              </a:srgbClr>
            </a:outerShdw>
          </a:effectLst>
        </p:spPr>
        <p:txBody>
          <a:bodyPr wrap="square" lIns="1270" tIns="2540" rIns="2540" bIns="127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B4E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Steph Farr (Lead Cluster Coordinator)</a:t>
            </a:r>
            <a:endParaRPr lang="en-US" sz="1200" dirty="0"/>
          </a:p>
          <a:p>
            <a:pPr marL="0" indent="0" algn="ctr">
              <a:buNone/>
            </a:pPr>
            <a:r>
              <a:rPr lang="en-US" sz="10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Chippenham • Marlborough &amp; Pewsey</a:t>
            </a:r>
            <a:endParaRPr lang="en-US" sz="1200" dirty="0"/>
          </a:p>
          <a:p>
            <a:pPr marL="0" indent="0" algn="ctr">
              <a:buNone/>
            </a:pPr>
            <a:r>
              <a:rPr lang="en-US" sz="10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6"/>
              </a:rPr>
              <a:t>FarrS@smscio.co.uk</a:t>
            </a:r>
            <a:endParaRPr lang="en-US" sz="1000" dirty="0">
              <a:solidFill>
                <a:srgbClr val="555555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961643" y="3790188"/>
            <a:ext cx="2121408" cy="914400"/>
          </a:xfrm>
          <a:prstGeom prst="roundRect">
            <a:avLst>
              <a:gd name="adj" fmla="val 8000"/>
            </a:avLst>
          </a:prstGeom>
          <a:solidFill>
            <a:srgbClr val="E8F2FB"/>
          </a:solidFill>
          <a:ln w="15875">
            <a:solidFill>
              <a:srgbClr val="1B4E8C"/>
            </a:solidFill>
          </a:ln>
          <a:effectLst>
            <a:outerShdw blurRad="63500" dist="25400" dir="5400000" algn="bl" rotWithShape="0">
              <a:srgbClr val="666666">
                <a:alpha val="22000"/>
              </a:srgbClr>
            </a:outerShdw>
          </a:effectLst>
        </p:spPr>
        <p:txBody>
          <a:bodyPr wrap="square" lIns="1270" tIns="2540" rIns="2540" bIns="127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B4E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Louise Jordan</a:t>
            </a:r>
            <a:endParaRPr lang="en-US" sz="1200" dirty="0"/>
          </a:p>
          <a:p>
            <a:pPr marL="0" indent="0" algn="ctr">
              <a:buNone/>
            </a:pPr>
            <a:r>
              <a:rPr lang="en-US" sz="10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Downton • Tidworth</a:t>
            </a:r>
            <a:endParaRPr lang="en-US" sz="1200" dirty="0"/>
          </a:p>
          <a:p>
            <a:pPr marL="0" indent="0" algn="ctr">
              <a:buNone/>
            </a:pPr>
            <a:r>
              <a:rPr lang="en-US" sz="10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7"/>
              </a:rPr>
              <a:t>JordanL@smscio.co.uk</a:t>
            </a:r>
            <a:endParaRPr lang="en-US" sz="1000" dirty="0">
              <a:solidFill>
                <a:srgbClr val="555555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marL="0" indent="0" algn="ctr">
              <a:buNone/>
            </a:pP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312919" y="3809492"/>
            <a:ext cx="3566160" cy="914400"/>
          </a:xfrm>
          <a:prstGeom prst="roundRect">
            <a:avLst>
              <a:gd name="adj" fmla="val 8000"/>
            </a:avLst>
          </a:prstGeom>
          <a:solidFill>
            <a:srgbClr val="E8F2FB"/>
          </a:solidFill>
          <a:ln w="15875">
            <a:solidFill>
              <a:srgbClr val="1B4E8C"/>
            </a:solidFill>
          </a:ln>
          <a:effectLst>
            <a:outerShdw blurRad="63500" dist="25400" dir="5400000" algn="bl" rotWithShape="0">
              <a:srgbClr val="666666">
                <a:alpha val="22000"/>
              </a:srgbClr>
            </a:outerShdw>
          </a:effectLst>
        </p:spPr>
        <p:txBody>
          <a:bodyPr wrap="square" lIns="1270" tIns="2540" rIns="2540" bIns="127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B4E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Wiltshire Funded Partners Coordinator</a:t>
            </a:r>
            <a:endParaRPr lang="en-US" sz="1200" dirty="0"/>
          </a:p>
          <a:p>
            <a:pPr marL="0" indent="0" algn="ctr">
              <a:buNone/>
            </a:pPr>
            <a:r>
              <a:rPr lang="en-US" sz="10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Coordinates funded partner organisations across Wiltshire</a:t>
            </a:r>
            <a:endParaRPr lang="en-US" sz="1200" dirty="0"/>
          </a:p>
          <a:p>
            <a:pPr marL="0" indent="0" algn="ctr">
              <a:buNone/>
            </a:pPr>
            <a:r>
              <a:rPr lang="en-US" sz="10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Ffion Morris</a:t>
            </a:r>
          </a:p>
          <a:p>
            <a:pPr marL="0" indent="0" algn="ctr">
              <a:buNone/>
            </a:pPr>
            <a:r>
              <a:rPr lang="en-US" sz="1200" dirty="0">
                <a:solidFill>
                  <a:schemeClr val="accent1">
                    <a:lumMod val="75000"/>
                  </a:schemeClr>
                </a:solidFill>
                <a:hlinkClick r:id="rId8"/>
              </a:rPr>
              <a:t>MorrisF@smscio.co.uk</a:t>
            </a:r>
            <a:endParaRPr lang="en-US" sz="1200" dirty="0">
              <a:solidFill>
                <a:schemeClr val="accent1">
                  <a:lumMod val="75000"/>
                </a:schemeClr>
              </a:solidFill>
            </a:endParaRPr>
          </a:p>
          <a:p>
            <a:pPr marL="0" indent="0" algn="ctr">
              <a:buNone/>
            </a:pPr>
            <a:endParaRPr lang="en-US" sz="1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3" name="Text 11"/>
          <p:cNvSpPr/>
          <p:nvPr/>
        </p:nvSpPr>
        <p:spPr>
          <a:xfrm>
            <a:off x="9108947" y="3790188"/>
            <a:ext cx="2121408" cy="914400"/>
          </a:xfrm>
          <a:prstGeom prst="roundRect">
            <a:avLst>
              <a:gd name="adj" fmla="val 8000"/>
            </a:avLst>
          </a:prstGeom>
          <a:solidFill>
            <a:srgbClr val="E8F2FB"/>
          </a:solidFill>
          <a:ln w="15875">
            <a:solidFill>
              <a:srgbClr val="1B4E8C"/>
            </a:solidFill>
          </a:ln>
          <a:effectLst>
            <a:outerShdw blurRad="63500" dist="25400" dir="5400000" algn="bl" rotWithShape="0">
              <a:srgbClr val="666666">
                <a:alpha val="22000"/>
              </a:srgbClr>
            </a:outerShdw>
          </a:effectLst>
        </p:spPr>
        <p:txBody>
          <a:bodyPr wrap="square" lIns="1270" tIns="2540" rIns="2540" bIns="127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Emily Malcolm</a:t>
            </a:r>
          </a:p>
          <a:p>
            <a:pPr marL="0" indent="0" algn="ctr">
              <a:buNone/>
            </a:pPr>
            <a:r>
              <a:rPr lang="en-US" sz="10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Calne &amp; Melksham • Trowbridge</a:t>
            </a:r>
            <a:endParaRPr lang="en-US" sz="1200" dirty="0"/>
          </a:p>
          <a:p>
            <a:pPr marL="0" indent="0" algn="ctr">
              <a:buNone/>
            </a:pPr>
            <a:r>
              <a:rPr lang="en-US" sz="10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9"/>
              </a:rPr>
              <a:t>Malcome@smscio.co.uk</a:t>
            </a:r>
            <a:endParaRPr lang="en-US" sz="1000" dirty="0">
              <a:solidFill>
                <a:srgbClr val="555555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357051" y="4919472"/>
            <a:ext cx="5568261" cy="1097280"/>
          </a:xfrm>
          <a:prstGeom prst="roundRect">
            <a:avLst>
              <a:gd name="adj" fmla="val 6667"/>
            </a:avLst>
          </a:prstGeom>
          <a:solidFill>
            <a:srgbClr val="2A8C8C"/>
          </a:solidFill>
          <a:ln/>
        </p:spPr>
        <p:txBody>
          <a:bodyPr wrap="square" lIns="1270" tIns="2794" rIns="2794" bIns="127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Associate Coordinator Reps</a:t>
            </a:r>
            <a:endParaRPr lang="en-US" sz="1400" dirty="0"/>
          </a:p>
          <a:p>
            <a:pPr marL="0" indent="0" algn="l">
              <a:spcBef>
                <a:spcPts val="600"/>
              </a:spcBef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Supporting the workforce of Associate Providers across Wiltshire</a:t>
            </a:r>
            <a:endParaRPr lang="en-US" sz="1400" dirty="0"/>
          </a:p>
          <a:p>
            <a:pPr marL="0" indent="0" algn="l">
              <a:spcBef>
                <a:spcPts val="600"/>
              </a:spcBef>
              <a:buNone/>
            </a:pPr>
            <a:r>
              <a:rPr lang="en-US" sz="1050" dirty="0" err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Cogginsd@smscio.co.uk</a:t>
            </a: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•  Barfords@smscio.co.uk  •  Fowlerk@smscio.co.uk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6263514" y="4919472"/>
            <a:ext cx="5468112" cy="1097280"/>
          </a:xfrm>
          <a:prstGeom prst="roundRect">
            <a:avLst>
              <a:gd name="adj" fmla="val 6667"/>
            </a:avLst>
          </a:prstGeom>
          <a:solidFill>
            <a:srgbClr val="1B4E8C"/>
          </a:solidFill>
          <a:ln/>
        </p:spPr>
        <p:txBody>
          <a:bodyPr wrap="square" lIns="1270" tIns="2794" rIns="2794" bIns="127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Associate Providers</a:t>
            </a:r>
            <a:endParaRPr lang="en-US" sz="1400" dirty="0"/>
          </a:p>
          <a:p>
            <a:pPr marL="0" indent="0" algn="ctr">
              <a:spcBef>
                <a:spcPts val="600"/>
              </a:spcBef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Quality-assured network of tutors, leaders and organisations supporting children and young people in schools and beyond across Swindon &amp; Wiltshire</a:t>
            </a:r>
            <a:endParaRPr lang="en-US" sz="1400" dirty="0"/>
          </a:p>
          <a:p>
            <a:pPr marL="0" indent="0" algn="l">
              <a:spcBef>
                <a:spcPts val="600"/>
              </a:spcBef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directory.gswmusichubswindwilts.org.uk/dl/home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2436876" y="6144768"/>
            <a:ext cx="7315200" cy="457200"/>
          </a:xfrm>
          <a:prstGeom prst="roundRect">
            <a:avLst>
              <a:gd name="adj" fmla="val 50000"/>
            </a:avLst>
          </a:prstGeom>
          <a:solidFill>
            <a:srgbClr val="1B4E8C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GSW Hub: supporting over 800 schools and approximately 250,000 children and young people</a:t>
            </a:r>
            <a:endParaRPr lang="en-US" sz="1200" dirty="0"/>
          </a:p>
        </p:txBody>
      </p:sp>
      <p:sp>
        <p:nvSpPr>
          <p:cNvPr id="17" name="Text 4">
            <a:extLst>
              <a:ext uri="{FF2B5EF4-FFF2-40B4-BE49-F238E27FC236}">
                <a16:creationId xmlns:a16="http://schemas.microsoft.com/office/drawing/2014/main" id="{E5862A32-285B-216E-AE14-794D1D711000}"/>
              </a:ext>
            </a:extLst>
          </p:cNvPr>
          <p:cNvSpPr/>
          <p:nvPr/>
        </p:nvSpPr>
        <p:spPr>
          <a:xfrm>
            <a:off x="7125111" y="1263777"/>
            <a:ext cx="2181860" cy="859071"/>
          </a:xfrm>
          <a:prstGeom prst="roundRect">
            <a:avLst>
              <a:gd name="adj" fmla="val 8889"/>
            </a:avLst>
          </a:prstGeom>
          <a:solidFill>
            <a:srgbClr val="E5F5F5"/>
          </a:solidFill>
          <a:ln w="15875">
            <a:solidFill>
              <a:srgbClr val="2A8C8C"/>
            </a:solidFill>
          </a:ln>
          <a:effectLst>
            <a:outerShdw blurRad="63500" dist="25400" dir="5400000" algn="bl" rotWithShape="0">
              <a:srgbClr val="666666">
                <a:alpha val="22000"/>
              </a:srgbClr>
            </a:outerShdw>
          </a:effectLst>
        </p:spPr>
        <p:txBody>
          <a:bodyPr wrap="square" lIns="1270" tIns="2540" rIns="2540" bIns="127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B4E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Ffion Morris</a:t>
            </a:r>
            <a:endParaRPr lang="en-US" sz="1200" dirty="0"/>
          </a:p>
          <a:p>
            <a:pPr marL="0" indent="0" algn="ctr">
              <a:buNone/>
            </a:pPr>
            <a:r>
              <a:rPr lang="en-US" sz="10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8"/>
              </a:rPr>
              <a:t>MorrisF@smscio.co.uk</a:t>
            </a:r>
            <a:endParaRPr lang="en-US" sz="1000" dirty="0">
              <a:solidFill>
                <a:srgbClr val="555555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6" name="Text 7">
            <a:extLst>
              <a:ext uri="{FF2B5EF4-FFF2-40B4-BE49-F238E27FC236}">
                <a16:creationId xmlns:a16="http://schemas.microsoft.com/office/drawing/2014/main" id="{30E03C7B-4D4A-FCAE-EB88-8FF609B90726}"/>
              </a:ext>
            </a:extLst>
          </p:cNvPr>
          <p:cNvSpPr/>
          <p:nvPr/>
        </p:nvSpPr>
        <p:spPr>
          <a:xfrm>
            <a:off x="9108947" y="2671318"/>
            <a:ext cx="2121408" cy="914400"/>
          </a:xfrm>
          <a:prstGeom prst="roundRect">
            <a:avLst>
              <a:gd name="adj" fmla="val 8000"/>
            </a:avLst>
          </a:prstGeom>
          <a:solidFill>
            <a:srgbClr val="E8F2FB"/>
          </a:solidFill>
          <a:ln w="15875">
            <a:solidFill>
              <a:srgbClr val="1B4E8C"/>
            </a:solidFill>
          </a:ln>
          <a:effectLst>
            <a:outerShdw blurRad="63500" dist="25400" dir="5400000" algn="bl" rotWithShape="0">
              <a:srgbClr val="666666">
                <a:alpha val="22000"/>
              </a:srgbClr>
            </a:outerShdw>
          </a:effectLst>
        </p:spPr>
        <p:txBody>
          <a:bodyPr wrap="square" lIns="1270" tIns="2540" rIns="2540" bIns="1270" rtlCol="0" anchor="ctr"/>
          <a:lstStyle/>
          <a:p>
            <a:pPr algn="ctr"/>
            <a:r>
              <a:rPr lang="en-US" sz="12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Lauren Lane</a:t>
            </a:r>
          </a:p>
          <a:p>
            <a:pPr algn="ctr"/>
            <a:r>
              <a:rPr lang="en-US" sz="1000" dirty="0">
                <a:latin typeface="Arial" pitchFamily="34" charset="0"/>
                <a:ea typeface="Arial" pitchFamily="34" charset="-122"/>
                <a:cs typeface="Arial" pitchFamily="34" charset="-120"/>
              </a:rPr>
              <a:t>Mere &amp; Tisbury</a:t>
            </a:r>
          </a:p>
          <a:p>
            <a:pPr algn="ctr"/>
            <a:r>
              <a:rPr lang="en-US" sz="1000" dirty="0">
                <a:latin typeface="Arial" pitchFamily="34" charset="0"/>
                <a:ea typeface="Arial" pitchFamily="34" charset="-122"/>
                <a:cs typeface="Arial" pitchFamily="34" charset="-120"/>
                <a:hlinkClick r:id="rId10"/>
              </a:rPr>
              <a:t>LaneL@smscio.co.uk</a:t>
            </a:r>
            <a:endParaRPr lang="en-US" sz="1000" dirty="0"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algn="ctr"/>
            <a:endParaRPr lang="en-US" sz="1000" dirty="0"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375</Words>
  <Application>Microsoft Macintosh PowerPoint</Application>
  <PresentationFormat>Custom</PresentationFormat>
  <Paragraphs>62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4" baseType="lpstr">
      <vt:lpstr>Arial</vt:lpstr>
      <vt:lpstr>Office Theme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Peter Clark</cp:lastModifiedBy>
  <cp:revision>7</cp:revision>
  <dcterms:created xsi:type="dcterms:W3CDTF">2026-09-07T09:26:14Z</dcterms:created>
  <dcterms:modified xsi:type="dcterms:W3CDTF">2026-10-16T14:42:31Z</dcterms:modified>
</cp:coreProperties>
</file>